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60" r:id="rId2"/>
    <p:sldId id="355" r:id="rId3"/>
    <p:sldId id="357" r:id="rId4"/>
    <p:sldId id="356" r:id="rId5"/>
    <p:sldId id="348" r:id="rId6"/>
    <p:sldId id="368" r:id="rId7"/>
    <p:sldId id="351" r:id="rId8"/>
    <p:sldId id="354" r:id="rId9"/>
    <p:sldId id="364" r:id="rId10"/>
    <p:sldId id="345" r:id="rId11"/>
    <p:sldId id="344" r:id="rId12"/>
    <p:sldId id="353" r:id="rId13"/>
    <p:sldId id="365" r:id="rId14"/>
    <p:sldId id="352" r:id="rId15"/>
    <p:sldId id="388" r:id="rId16"/>
    <p:sldId id="369" r:id="rId17"/>
    <p:sldId id="370" r:id="rId18"/>
    <p:sldId id="385" r:id="rId19"/>
    <p:sldId id="371" r:id="rId20"/>
    <p:sldId id="347" r:id="rId21"/>
    <p:sldId id="383" r:id="rId22"/>
    <p:sldId id="336" r:id="rId23"/>
    <p:sldId id="343" r:id="rId24"/>
    <p:sldId id="341" r:id="rId25"/>
    <p:sldId id="36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7" autoAdjust="0"/>
    <p:restoredTop sz="94660"/>
  </p:normalViewPr>
  <p:slideViewPr>
    <p:cSldViewPr snapToGrid="0">
      <p:cViewPr varScale="1">
        <p:scale>
          <a:sx n="96" d="100"/>
          <a:sy n="96" d="100"/>
        </p:scale>
        <p:origin x="-416"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1B7A7F-02AF-4D3C-A46B-1BA99CEE7BA4}" type="datetimeFigureOut">
              <a:rPr lang="en-US" smtClean="0"/>
              <a:t>6/5/19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F78C-6E12-492F-9DE1-798E4077A2F4}" type="slidenum">
              <a:rPr lang="en-US" smtClean="0"/>
              <a:t>‹#›</a:t>
            </a:fld>
            <a:endParaRPr lang="en-US"/>
          </a:p>
        </p:txBody>
      </p:sp>
    </p:spTree>
    <p:extLst>
      <p:ext uri="{BB962C8B-B14F-4D97-AF65-F5344CB8AC3E}">
        <p14:creationId xmlns:p14="http://schemas.microsoft.com/office/powerpoint/2010/main" val="3145224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1B7A7F-02AF-4D3C-A46B-1BA99CEE7BA4}" type="datetimeFigureOut">
              <a:rPr lang="en-US" smtClean="0"/>
              <a:t>6/5/19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F78C-6E12-492F-9DE1-798E4077A2F4}" type="slidenum">
              <a:rPr lang="en-US" smtClean="0"/>
              <a:t>‹#›</a:t>
            </a:fld>
            <a:endParaRPr lang="en-US"/>
          </a:p>
        </p:txBody>
      </p:sp>
    </p:spTree>
    <p:extLst>
      <p:ext uri="{BB962C8B-B14F-4D97-AF65-F5344CB8AC3E}">
        <p14:creationId xmlns:p14="http://schemas.microsoft.com/office/powerpoint/2010/main" val="3534754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31B7A7F-02AF-4D3C-A46B-1BA99CEE7BA4}" type="datetimeFigureOut">
              <a:rPr lang="en-US" smtClean="0"/>
              <a:t>6/5/19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F78C-6E12-492F-9DE1-798E4077A2F4}" type="slidenum">
              <a:rPr lang="en-US" smtClean="0"/>
              <a:t>‹#›</a:t>
            </a:fld>
            <a:endParaRPr lang="en-US"/>
          </a:p>
        </p:txBody>
      </p:sp>
    </p:spTree>
    <p:extLst>
      <p:ext uri="{BB962C8B-B14F-4D97-AF65-F5344CB8AC3E}">
        <p14:creationId xmlns:p14="http://schemas.microsoft.com/office/powerpoint/2010/main" val="1746945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31B7A7F-02AF-4D3C-A46B-1BA99CEE7BA4}" type="datetimeFigureOut">
              <a:rPr lang="en-US" smtClean="0"/>
              <a:t>6/5/19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F78C-6E12-492F-9DE1-798E4077A2F4}"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295029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1B7A7F-02AF-4D3C-A46B-1BA99CEE7BA4}" type="datetimeFigureOut">
              <a:rPr lang="en-US" smtClean="0"/>
              <a:t>6/5/19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F78C-6E12-492F-9DE1-798E4077A2F4}" type="slidenum">
              <a:rPr lang="en-US" smtClean="0"/>
              <a:t>‹#›</a:t>
            </a:fld>
            <a:endParaRPr lang="en-US"/>
          </a:p>
        </p:txBody>
      </p:sp>
    </p:spTree>
    <p:extLst>
      <p:ext uri="{BB962C8B-B14F-4D97-AF65-F5344CB8AC3E}">
        <p14:creationId xmlns:p14="http://schemas.microsoft.com/office/powerpoint/2010/main" val="2535610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31B7A7F-02AF-4D3C-A46B-1BA99CEE7BA4}" type="datetimeFigureOut">
              <a:rPr lang="en-US" smtClean="0"/>
              <a:t>6/5/19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F78C-6E12-492F-9DE1-798E4077A2F4}" type="slidenum">
              <a:rPr lang="en-US" smtClean="0"/>
              <a:t>‹#›</a:t>
            </a:fld>
            <a:endParaRPr lang="en-US"/>
          </a:p>
        </p:txBody>
      </p:sp>
    </p:spTree>
    <p:extLst>
      <p:ext uri="{BB962C8B-B14F-4D97-AF65-F5344CB8AC3E}">
        <p14:creationId xmlns:p14="http://schemas.microsoft.com/office/powerpoint/2010/main" val="2154261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31B7A7F-02AF-4D3C-A46B-1BA99CEE7BA4}" type="datetimeFigureOut">
              <a:rPr lang="en-US" smtClean="0"/>
              <a:t>6/5/19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F78C-6E12-492F-9DE1-798E4077A2F4}" type="slidenum">
              <a:rPr lang="en-US" smtClean="0"/>
              <a:t>‹#›</a:t>
            </a:fld>
            <a:endParaRPr lang="en-US"/>
          </a:p>
        </p:txBody>
      </p:sp>
    </p:spTree>
    <p:extLst>
      <p:ext uri="{BB962C8B-B14F-4D97-AF65-F5344CB8AC3E}">
        <p14:creationId xmlns:p14="http://schemas.microsoft.com/office/powerpoint/2010/main" val="4290158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1B7A7F-02AF-4D3C-A46B-1BA99CEE7BA4}" type="datetimeFigureOut">
              <a:rPr lang="en-US" smtClean="0"/>
              <a:t>6/5/19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F78C-6E12-492F-9DE1-798E4077A2F4}" type="slidenum">
              <a:rPr lang="en-US" smtClean="0"/>
              <a:t>‹#›</a:t>
            </a:fld>
            <a:endParaRPr lang="en-US"/>
          </a:p>
        </p:txBody>
      </p:sp>
    </p:spTree>
    <p:extLst>
      <p:ext uri="{BB962C8B-B14F-4D97-AF65-F5344CB8AC3E}">
        <p14:creationId xmlns:p14="http://schemas.microsoft.com/office/powerpoint/2010/main" val="3548295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1B7A7F-02AF-4D3C-A46B-1BA99CEE7BA4}" type="datetimeFigureOut">
              <a:rPr lang="en-US" smtClean="0"/>
              <a:t>6/5/19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F78C-6E12-492F-9DE1-798E4077A2F4}" type="slidenum">
              <a:rPr lang="en-US" smtClean="0"/>
              <a:t>‹#›</a:t>
            </a:fld>
            <a:endParaRPr lang="en-US"/>
          </a:p>
        </p:txBody>
      </p:sp>
    </p:spTree>
    <p:extLst>
      <p:ext uri="{BB962C8B-B14F-4D97-AF65-F5344CB8AC3E}">
        <p14:creationId xmlns:p14="http://schemas.microsoft.com/office/powerpoint/2010/main" val="572362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46A043-4AFD-41C1-8495-51DF86CA5437}"/>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501EE5-85A9-4326-BB43-A3EFAF47BB13}"/>
              </a:ext>
            </a:extLst>
          </p:cNvPr>
          <p:cNvSpPr>
            <a:spLocks noGrp="1"/>
          </p:cNvSpPr>
          <p:nvPr>
            <p:ph sz="half" idx="1"/>
          </p:nvPr>
        </p:nvSpPr>
        <p:spPr>
          <a:xfrm>
            <a:off x="609600" y="1600200"/>
            <a:ext cx="5384800" cy="4533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9342D9A-33B1-4E0D-967D-A13769D89473}"/>
              </a:ext>
            </a:extLst>
          </p:cNvPr>
          <p:cNvSpPr>
            <a:spLocks noGrp="1"/>
          </p:cNvSpPr>
          <p:nvPr>
            <p:ph sz="quarter" idx="2"/>
          </p:nvPr>
        </p:nvSpPr>
        <p:spPr>
          <a:xfrm>
            <a:off x="6197600" y="1600200"/>
            <a:ext cx="5384800" cy="2190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xmlns="" id="{55996C93-0015-4C2E-A7CB-26DE0605E209}"/>
              </a:ext>
            </a:extLst>
          </p:cNvPr>
          <p:cNvSpPr>
            <a:spLocks noGrp="1"/>
          </p:cNvSpPr>
          <p:nvPr>
            <p:ph sz="quarter" idx="3"/>
          </p:nvPr>
        </p:nvSpPr>
        <p:spPr>
          <a:xfrm>
            <a:off x="6197600" y="3943350"/>
            <a:ext cx="5384800" cy="2190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ECFBEBA0-126D-4968-BCC3-3C6CC2338D62}"/>
              </a:ext>
            </a:extLst>
          </p:cNvPr>
          <p:cNvSpPr>
            <a:spLocks noGrp="1"/>
          </p:cNvSpPr>
          <p:nvPr>
            <p:ph type="sldNum" sz="quarter" idx="10"/>
          </p:nvPr>
        </p:nvSpPr>
        <p:spPr>
          <a:xfrm>
            <a:off x="8737600" y="6243638"/>
            <a:ext cx="2844800" cy="457200"/>
          </a:xfrm>
        </p:spPr>
        <p:txBody>
          <a:bodyPr/>
          <a:lstStyle>
            <a:lvl1pPr>
              <a:defRPr/>
            </a:lvl1pPr>
          </a:lstStyle>
          <a:p>
            <a:fld id="{753A6415-F632-46F0-B790-3F45597EAC10}" type="slidenum">
              <a:rPr lang="en-US" altLang="en-US"/>
              <a:pPr/>
              <a:t>‹#›</a:t>
            </a:fld>
            <a:endParaRPr lang="en-US" altLang="en-US"/>
          </a:p>
        </p:txBody>
      </p:sp>
      <p:sp>
        <p:nvSpPr>
          <p:cNvPr id="7" name="Date Placeholder 6">
            <a:extLst>
              <a:ext uri="{FF2B5EF4-FFF2-40B4-BE49-F238E27FC236}">
                <a16:creationId xmlns:a16="http://schemas.microsoft.com/office/drawing/2014/main" xmlns="" id="{2625476C-120D-4967-9E73-45BAA940B180}"/>
              </a:ext>
            </a:extLst>
          </p:cNvPr>
          <p:cNvSpPr>
            <a:spLocks noGrp="1"/>
          </p:cNvSpPr>
          <p:nvPr>
            <p:ph type="dt" sz="half" idx="11"/>
          </p:nvPr>
        </p:nvSpPr>
        <p:spPr>
          <a:xfrm>
            <a:off x="609600" y="6243638"/>
            <a:ext cx="2844800"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xmlns="" id="{C108F1D0-632A-4D22-B126-AD74B2B818BC}"/>
              </a:ext>
            </a:extLst>
          </p:cNvPr>
          <p:cNvSpPr>
            <a:spLocks noGrp="1"/>
          </p:cNvSpPr>
          <p:nvPr>
            <p:ph type="ftr" sz="quarter" idx="12"/>
          </p:nvPr>
        </p:nvSpPr>
        <p:spPr>
          <a:xfrm>
            <a:off x="4165600" y="6243638"/>
            <a:ext cx="3860800" cy="457200"/>
          </a:xfrm>
        </p:spPr>
        <p:txBody>
          <a:bodyPr/>
          <a:lstStyle>
            <a:lvl1pPr>
              <a:defRPr/>
            </a:lvl1pPr>
          </a:lstStyle>
          <a:p>
            <a:endParaRPr lang="en-US" altLang="en-US"/>
          </a:p>
        </p:txBody>
      </p:sp>
    </p:spTree>
    <p:extLst>
      <p:ext uri="{BB962C8B-B14F-4D97-AF65-F5344CB8AC3E}">
        <p14:creationId xmlns:p14="http://schemas.microsoft.com/office/powerpoint/2010/main" val="2915926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31B7A7F-02AF-4D3C-A46B-1BA99CEE7BA4}" type="datetimeFigureOut">
              <a:rPr lang="en-US" smtClean="0"/>
              <a:t>6/5/19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F78C-6E12-492F-9DE1-798E4077A2F4}" type="slidenum">
              <a:rPr lang="en-US" smtClean="0"/>
              <a:t>‹#›</a:t>
            </a:fld>
            <a:endParaRPr lang="en-US"/>
          </a:p>
        </p:txBody>
      </p:sp>
    </p:spTree>
    <p:extLst>
      <p:ext uri="{BB962C8B-B14F-4D97-AF65-F5344CB8AC3E}">
        <p14:creationId xmlns:p14="http://schemas.microsoft.com/office/powerpoint/2010/main" val="3758539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1B7A7F-02AF-4D3C-A46B-1BA99CEE7BA4}" type="datetimeFigureOut">
              <a:rPr lang="en-US" smtClean="0"/>
              <a:t>6/5/19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F78C-6E12-492F-9DE1-798E4077A2F4}" type="slidenum">
              <a:rPr lang="en-US" smtClean="0"/>
              <a:t>‹#›</a:t>
            </a:fld>
            <a:endParaRPr lang="en-US"/>
          </a:p>
        </p:txBody>
      </p:sp>
    </p:spTree>
    <p:extLst>
      <p:ext uri="{BB962C8B-B14F-4D97-AF65-F5344CB8AC3E}">
        <p14:creationId xmlns:p14="http://schemas.microsoft.com/office/powerpoint/2010/main" val="118571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1B7A7F-02AF-4D3C-A46B-1BA99CEE7BA4}" type="datetimeFigureOut">
              <a:rPr lang="en-US" smtClean="0"/>
              <a:t>6/5/19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F78C-6E12-492F-9DE1-798E4077A2F4}" type="slidenum">
              <a:rPr lang="en-US" smtClean="0"/>
              <a:t>‹#›</a:t>
            </a:fld>
            <a:endParaRPr lang="en-US"/>
          </a:p>
        </p:txBody>
      </p:sp>
    </p:spTree>
    <p:extLst>
      <p:ext uri="{BB962C8B-B14F-4D97-AF65-F5344CB8AC3E}">
        <p14:creationId xmlns:p14="http://schemas.microsoft.com/office/powerpoint/2010/main" val="2588831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1B7A7F-02AF-4D3C-A46B-1BA99CEE7BA4}" type="datetimeFigureOut">
              <a:rPr lang="en-US" smtClean="0"/>
              <a:t>6/5/19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7F78C-6E12-492F-9DE1-798E4077A2F4}" type="slidenum">
              <a:rPr lang="en-US" smtClean="0"/>
              <a:t>‹#›</a:t>
            </a:fld>
            <a:endParaRPr lang="en-US"/>
          </a:p>
        </p:txBody>
      </p:sp>
    </p:spTree>
    <p:extLst>
      <p:ext uri="{BB962C8B-B14F-4D97-AF65-F5344CB8AC3E}">
        <p14:creationId xmlns:p14="http://schemas.microsoft.com/office/powerpoint/2010/main" val="579010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31B7A7F-02AF-4D3C-A46B-1BA99CEE7BA4}" type="datetimeFigureOut">
              <a:rPr lang="en-US" smtClean="0"/>
              <a:t>6/5/19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947F78C-6E12-492F-9DE1-798E4077A2F4}" type="slidenum">
              <a:rPr lang="en-US" smtClean="0"/>
              <a:t>‹#›</a:t>
            </a:fld>
            <a:endParaRPr lang="en-US"/>
          </a:p>
        </p:txBody>
      </p:sp>
    </p:spTree>
    <p:extLst>
      <p:ext uri="{BB962C8B-B14F-4D97-AF65-F5344CB8AC3E}">
        <p14:creationId xmlns:p14="http://schemas.microsoft.com/office/powerpoint/2010/main" val="4035235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31B7A7F-02AF-4D3C-A46B-1BA99CEE7BA4}" type="datetimeFigureOut">
              <a:rPr lang="en-US" smtClean="0"/>
              <a:t>6/5/19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947F78C-6E12-492F-9DE1-798E4077A2F4}" type="slidenum">
              <a:rPr lang="en-US" smtClean="0"/>
              <a:t>‹#›</a:t>
            </a:fld>
            <a:endParaRPr lang="en-US"/>
          </a:p>
        </p:txBody>
      </p:sp>
    </p:spTree>
    <p:extLst>
      <p:ext uri="{BB962C8B-B14F-4D97-AF65-F5344CB8AC3E}">
        <p14:creationId xmlns:p14="http://schemas.microsoft.com/office/powerpoint/2010/main" val="2328181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31B7A7F-02AF-4D3C-A46B-1BA99CEE7BA4}" type="datetimeFigureOut">
              <a:rPr lang="en-US" smtClean="0"/>
              <a:t>6/5/19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947F78C-6E12-492F-9DE1-798E4077A2F4}" type="slidenum">
              <a:rPr lang="en-US" smtClean="0"/>
              <a:t>‹#›</a:t>
            </a:fld>
            <a:endParaRPr lang="en-US"/>
          </a:p>
        </p:txBody>
      </p:sp>
    </p:spTree>
    <p:extLst>
      <p:ext uri="{BB962C8B-B14F-4D97-AF65-F5344CB8AC3E}">
        <p14:creationId xmlns:p14="http://schemas.microsoft.com/office/powerpoint/2010/main" val="3235223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1B7A7F-02AF-4D3C-A46B-1BA99CEE7BA4}" type="datetimeFigureOut">
              <a:rPr lang="en-US" smtClean="0"/>
              <a:t>6/5/19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F78C-6E12-492F-9DE1-798E4077A2F4}" type="slidenum">
              <a:rPr lang="en-US" smtClean="0"/>
              <a:t>‹#›</a:t>
            </a:fld>
            <a:endParaRPr lang="en-US"/>
          </a:p>
        </p:txBody>
      </p:sp>
    </p:spTree>
    <p:extLst>
      <p:ext uri="{BB962C8B-B14F-4D97-AF65-F5344CB8AC3E}">
        <p14:creationId xmlns:p14="http://schemas.microsoft.com/office/powerpoint/2010/main" val="2991788484"/>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png"/><Relationship Id="rId21" Type="http://schemas.openxmlformats.org/officeDocument/2006/relationships/image" Target="../media/image3.png"/><Relationship Id="rId22" Type="http://schemas.openxmlformats.org/officeDocument/2006/relationships/image" Target="../media/image4.png"/><Relationship Id="rId23"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31B7A7F-02AF-4D3C-A46B-1BA99CEE7BA4}" type="datetimeFigureOut">
              <a:rPr lang="en-US" smtClean="0"/>
              <a:t>6/5/19</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947F78C-6E12-492F-9DE1-798E4077A2F4}" type="slidenum">
              <a:rPr lang="en-US" smtClean="0"/>
              <a:t>‹#›</a:t>
            </a:fld>
            <a:endParaRPr lang="en-US"/>
          </a:p>
        </p:txBody>
      </p:sp>
    </p:spTree>
    <p:extLst>
      <p:ext uri="{BB962C8B-B14F-4D97-AF65-F5344CB8AC3E}">
        <p14:creationId xmlns:p14="http://schemas.microsoft.com/office/powerpoint/2010/main" val="39641782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jpeg"/><Relationship Id="rId6" Type="http://schemas.openxmlformats.org/officeDocument/2006/relationships/image" Target="../media/image30.png"/><Relationship Id="rId7"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Laurie.reyes@montgomerycountymd.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xmlns="" id="{58476AEE-6460-43CC-983F-9BB8721937DC}"/>
              </a:ext>
            </a:extLst>
          </p:cNvPr>
          <p:cNvSpPr>
            <a:spLocks noGrp="1" noChangeArrowheads="1"/>
          </p:cNvSpPr>
          <p:nvPr>
            <p:ph type="title"/>
          </p:nvPr>
        </p:nvSpPr>
        <p:spPr>
          <a:xfrm>
            <a:off x="609599" y="488090"/>
            <a:ext cx="11191103" cy="2700339"/>
          </a:xfrm>
        </p:spPr>
        <p:txBody>
          <a:bodyPr>
            <a:normAutofit fontScale="90000"/>
          </a:bodyPr>
          <a:lstStyle/>
          <a:p>
            <a:r>
              <a:rPr lang="en-US" altLang="en-US" sz="3200" dirty="0">
                <a:solidFill>
                  <a:schemeClr val="tx1"/>
                </a:solidFill>
              </a:rPr>
              <a:t>Montgomery County Police </a:t>
            </a:r>
            <a:r>
              <a:rPr lang="en-US" altLang="en-US" sz="3200" dirty="0"/>
              <a:t/>
            </a:r>
            <a:br>
              <a:rPr lang="en-US" altLang="en-US" sz="3200" dirty="0"/>
            </a:br>
            <a:r>
              <a:rPr lang="en-US" altLang="en-US" sz="3200" dirty="0">
                <a:solidFill>
                  <a:schemeClr val="tx1"/>
                </a:solidFill>
              </a:rPr>
              <a:t>Autism/IDD (Intellectual and Developmental Disabilities), </a:t>
            </a:r>
            <a:br>
              <a:rPr lang="en-US" altLang="en-US" sz="3200" dirty="0">
                <a:solidFill>
                  <a:schemeClr val="tx1"/>
                </a:solidFill>
              </a:rPr>
            </a:br>
            <a:r>
              <a:rPr lang="en-US" altLang="en-US" sz="3200" dirty="0">
                <a:solidFill>
                  <a:schemeClr val="tx1"/>
                </a:solidFill>
              </a:rPr>
              <a:t>Alzheimer’s/Dementia Outreach Unit</a:t>
            </a:r>
            <a:r>
              <a:rPr lang="en-US" altLang="en-US" sz="3200" dirty="0">
                <a:solidFill>
                  <a:srgbClr val="FF0000"/>
                </a:solidFill>
              </a:rPr>
              <a:t> </a:t>
            </a:r>
            <a:r>
              <a:rPr lang="en-US" altLang="en-US" sz="3200" dirty="0"/>
              <a:t/>
            </a:r>
            <a:br>
              <a:rPr lang="en-US" altLang="en-US" sz="3200" dirty="0"/>
            </a:br>
            <a:r>
              <a:rPr lang="en-US" altLang="en-US" dirty="0">
                <a:solidFill>
                  <a:srgbClr val="FF0000"/>
                </a:solidFill>
              </a:rPr>
              <a:t/>
            </a:r>
            <a:br>
              <a:rPr lang="en-US" altLang="en-US" dirty="0">
                <a:solidFill>
                  <a:srgbClr val="FF0000"/>
                </a:solidFill>
              </a:rPr>
            </a:br>
            <a:r>
              <a:rPr lang="en-US" altLang="en-US" sz="2400" dirty="0">
                <a:solidFill>
                  <a:srgbClr val="000000"/>
                </a:solidFill>
                <a:effectLst>
                  <a:outerShdw blurRad="38100" dist="38100" dir="2700000" algn="tl">
                    <a:srgbClr val="FFFFFF"/>
                  </a:outerShdw>
                </a:effectLst>
              </a:rPr>
              <a:t>     </a:t>
            </a:r>
            <a:br>
              <a:rPr lang="en-US" altLang="en-US" sz="2400" dirty="0">
                <a:solidFill>
                  <a:srgbClr val="000000"/>
                </a:solidFill>
                <a:effectLst>
                  <a:outerShdw blurRad="38100" dist="38100" dir="2700000" algn="tl">
                    <a:srgbClr val="FFFFFF"/>
                  </a:outerShdw>
                </a:effectLst>
              </a:rPr>
            </a:br>
            <a:r>
              <a:rPr lang="en-US" altLang="en-US" sz="2800" dirty="0">
                <a:solidFill>
                  <a:srgbClr val="000000"/>
                </a:solidFill>
                <a:effectLst>
                  <a:outerShdw blurRad="38100" dist="38100" dir="2700000" algn="tl">
                    <a:srgbClr val="FFFFFF"/>
                  </a:outerShdw>
                </a:effectLst>
              </a:rPr>
              <a:t> </a:t>
            </a:r>
            <a:r>
              <a:rPr lang="en-US" altLang="en-US" sz="3200" dirty="0">
                <a:solidFill>
                  <a:srgbClr val="000000"/>
                </a:solidFill>
                <a:effectLst>
                  <a:outerShdw blurRad="38100" dist="38100" dir="2700000" algn="tl">
                    <a:srgbClr val="FFFFFF"/>
                  </a:outerShdw>
                </a:effectLst>
              </a:rPr>
              <a:t>Officer Laurie Reyes </a:t>
            </a:r>
            <a:r>
              <a:rPr lang="en-US" altLang="en-US" sz="3200" dirty="0"/>
              <a:t/>
            </a:r>
            <a:br>
              <a:rPr lang="en-US" altLang="en-US" sz="3200" dirty="0"/>
            </a:br>
            <a:r>
              <a:rPr lang="en-US" altLang="en-US" sz="3200" dirty="0">
                <a:solidFill>
                  <a:srgbClr val="000000"/>
                </a:solidFill>
                <a:effectLst>
                  <a:outerShdw blurRad="38100" dist="38100" dir="2700000" algn="tl">
                    <a:srgbClr val="FFFFFF"/>
                  </a:outerShdw>
                </a:effectLst>
              </a:rPr>
              <a:t> Montgomery County Department of Police</a:t>
            </a:r>
            <a:r>
              <a:rPr lang="en-US" altLang="en-US" sz="3200" dirty="0"/>
              <a:t/>
            </a:r>
            <a:br>
              <a:rPr lang="en-US" altLang="en-US" sz="3200" dirty="0"/>
            </a:br>
            <a:r>
              <a:rPr lang="en-US" altLang="en-US" sz="3200" dirty="0">
                <a:solidFill>
                  <a:srgbClr val="000000"/>
                </a:solidFill>
                <a:effectLst>
                  <a:outerShdw blurRad="38100" dist="38100" dir="2700000" algn="tl">
                    <a:srgbClr val="FFFFFF"/>
                  </a:outerShdw>
                </a:effectLst>
              </a:rPr>
              <a:t>   </a:t>
            </a:r>
            <a:endParaRPr lang="en-US" altLang="en-US" sz="3200" dirty="0">
              <a:solidFill>
                <a:srgbClr val="000000"/>
              </a:solidFill>
            </a:endParaRPr>
          </a:p>
        </p:txBody>
      </p:sp>
      <p:sp>
        <p:nvSpPr>
          <p:cNvPr id="231427" name="Rectangle 3">
            <a:extLst>
              <a:ext uri="{FF2B5EF4-FFF2-40B4-BE49-F238E27FC236}">
                <a16:creationId xmlns:a16="http://schemas.microsoft.com/office/drawing/2014/main" xmlns="" id="{A77BB10F-A376-422D-80DC-82766BC44329}"/>
              </a:ext>
            </a:extLst>
          </p:cNvPr>
          <p:cNvSpPr>
            <a:spLocks noGrp="1" noChangeArrowheads="1"/>
          </p:cNvSpPr>
          <p:nvPr>
            <p:ph idx="1"/>
          </p:nvPr>
        </p:nvSpPr>
        <p:spPr>
          <a:xfrm>
            <a:off x="609600" y="1600200"/>
            <a:ext cx="10972800" cy="45719"/>
          </a:xfrm>
        </p:spPr>
        <p:txBody>
          <a:bodyPr>
            <a:normAutofit fontScale="25000" lnSpcReduction="20000"/>
          </a:bodyPr>
          <a:lstStyle/>
          <a:p>
            <a:pPr algn="ctr">
              <a:buFont typeface="Wingdings" panose="05000000000000000000" pitchFamily="2" charset="2"/>
              <a:buNone/>
            </a:pPr>
            <a:r>
              <a:rPr lang="en-US" altLang="en-US"/>
              <a:t> </a:t>
            </a:r>
          </a:p>
          <a:p>
            <a:pPr algn="ctr">
              <a:buFont typeface="Wingdings" panose="05000000000000000000" pitchFamily="2" charset="2"/>
              <a:buNone/>
            </a:pPr>
            <a:endParaRPr lang="en-US" altLang="en-US"/>
          </a:p>
          <a:p>
            <a:pPr algn="ctr">
              <a:buFont typeface="Wingdings" panose="05000000000000000000" pitchFamily="2" charset="2"/>
              <a:buNone/>
            </a:pPr>
            <a:endParaRPr lang="en-US" altLang="en-US"/>
          </a:p>
        </p:txBody>
      </p:sp>
      <p:pic>
        <p:nvPicPr>
          <p:cNvPr id="231428" name="Picture 4" descr="Badge cutout">
            <a:extLst>
              <a:ext uri="{FF2B5EF4-FFF2-40B4-BE49-F238E27FC236}">
                <a16:creationId xmlns:a16="http://schemas.microsoft.com/office/drawing/2014/main" xmlns="" id="{A49D2B64-713A-47BB-BBD5-FAAE1E34C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5362" y="4065820"/>
            <a:ext cx="2101850" cy="2700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xmlns="" id="{FD97761F-53AE-4986-809B-7DE8D9D6BE75}"/>
              </a:ext>
            </a:extLst>
          </p:cNvPr>
          <p:cNvSpPr>
            <a:spLocks noGrp="1" noChangeArrowheads="1"/>
          </p:cNvSpPr>
          <p:nvPr>
            <p:ph type="title"/>
          </p:nvPr>
        </p:nvSpPr>
        <p:spPr>
          <a:xfrm>
            <a:off x="983231" y="938953"/>
            <a:ext cx="6630143" cy="4980094"/>
          </a:xfrm>
        </p:spPr>
        <p:txBody>
          <a:bodyPr vert="horz" lIns="91440" tIns="45720" rIns="91440" bIns="45720" rtlCol="0" anchor="ctr">
            <a:normAutofit/>
          </a:bodyPr>
          <a:lstStyle/>
          <a:p>
            <a:pPr algn="r">
              <a:lnSpc>
                <a:spcPct val="90000"/>
              </a:lnSpc>
            </a:pPr>
            <a:r>
              <a:rPr lang="en-US" altLang="en-US" sz="2900" b="1" i="0" kern="1200" dirty="0">
                <a:solidFill>
                  <a:schemeClr val="tx2"/>
                </a:solidFill>
                <a:latin typeface="+mj-lt"/>
                <a:ea typeface="+mj-ea"/>
                <a:cs typeface="+mj-cs"/>
              </a:rPr>
              <a:t>Autism Legislation</a:t>
            </a:r>
            <a:br>
              <a:rPr lang="en-US" altLang="en-US" sz="2900" b="1" i="0" kern="1200" dirty="0">
                <a:solidFill>
                  <a:schemeClr val="tx2"/>
                </a:solidFill>
                <a:latin typeface="+mj-lt"/>
                <a:ea typeface="+mj-ea"/>
                <a:cs typeface="+mj-cs"/>
              </a:rPr>
            </a:br>
            <a:r>
              <a:rPr lang="en-US" altLang="en-US" sz="2900" b="1" i="0" kern="1200" dirty="0">
                <a:solidFill>
                  <a:schemeClr val="tx2"/>
                </a:solidFill>
                <a:latin typeface="+mj-lt"/>
                <a:ea typeface="+mj-ea"/>
                <a:cs typeface="+mj-cs"/>
              </a:rPr>
              <a:t> Local/National</a:t>
            </a:r>
            <a:r>
              <a:rPr lang="en-US" altLang="en-US" sz="2900" b="0" i="0" kern="1200" dirty="0">
                <a:solidFill>
                  <a:schemeClr val="tx2"/>
                </a:solidFill>
                <a:latin typeface="+mj-lt"/>
                <a:ea typeface="+mj-ea"/>
                <a:cs typeface="+mj-cs"/>
              </a:rPr>
              <a:t/>
            </a:r>
            <a:br>
              <a:rPr lang="en-US" altLang="en-US" sz="2900" b="0" i="0" kern="1200" dirty="0">
                <a:solidFill>
                  <a:schemeClr val="tx2"/>
                </a:solidFill>
                <a:latin typeface="+mj-lt"/>
                <a:ea typeface="+mj-ea"/>
                <a:cs typeface="+mj-cs"/>
              </a:rPr>
            </a:br>
            <a:r>
              <a:rPr lang="en-US" altLang="en-US" sz="2900" b="0" i="0" kern="1200" dirty="0">
                <a:solidFill>
                  <a:schemeClr val="tx2"/>
                </a:solidFill>
                <a:latin typeface="+mj-lt"/>
                <a:ea typeface="+mj-ea"/>
                <a:cs typeface="+mj-cs"/>
              </a:rPr>
              <a:t/>
            </a:r>
            <a:br>
              <a:rPr lang="en-US" altLang="en-US" sz="2900" b="0" i="0" kern="1200" dirty="0">
                <a:solidFill>
                  <a:schemeClr val="tx2"/>
                </a:solidFill>
                <a:latin typeface="+mj-lt"/>
                <a:ea typeface="+mj-ea"/>
                <a:cs typeface="+mj-cs"/>
              </a:rPr>
            </a:br>
            <a:r>
              <a:rPr lang="en-US" altLang="en-US" sz="2900" b="0" i="0" kern="1200" dirty="0">
                <a:solidFill>
                  <a:schemeClr val="tx2"/>
                </a:solidFill>
                <a:latin typeface="+mj-lt"/>
                <a:ea typeface="+mj-ea"/>
                <a:cs typeface="+mj-cs"/>
              </a:rPr>
              <a:t>ICD-9 House Bill</a:t>
            </a:r>
            <a:br>
              <a:rPr lang="en-US" altLang="en-US" sz="2900" b="0" i="0" kern="1200" dirty="0">
                <a:solidFill>
                  <a:schemeClr val="tx2"/>
                </a:solidFill>
                <a:latin typeface="+mj-lt"/>
                <a:ea typeface="+mj-ea"/>
                <a:cs typeface="+mj-cs"/>
              </a:rPr>
            </a:br>
            <a:r>
              <a:rPr lang="en-US" altLang="en-US" sz="2900" b="0" i="0" kern="1200" dirty="0">
                <a:solidFill>
                  <a:schemeClr val="tx2"/>
                </a:solidFill>
                <a:latin typeface="+mj-lt"/>
                <a:ea typeface="+mj-ea"/>
                <a:cs typeface="+mj-cs"/>
              </a:rPr>
              <a:t>Coverage for “wandering safety tools”</a:t>
            </a:r>
            <a:br>
              <a:rPr lang="en-US" altLang="en-US" sz="2900" b="0" i="0" kern="1200" dirty="0">
                <a:solidFill>
                  <a:schemeClr val="tx2"/>
                </a:solidFill>
                <a:latin typeface="+mj-lt"/>
                <a:ea typeface="+mj-ea"/>
                <a:cs typeface="+mj-cs"/>
              </a:rPr>
            </a:br>
            <a:r>
              <a:rPr lang="en-US" altLang="en-US" sz="2900" b="0" i="0" kern="1200" dirty="0">
                <a:solidFill>
                  <a:schemeClr val="tx2"/>
                </a:solidFill>
                <a:latin typeface="+mj-lt"/>
                <a:ea typeface="+mj-ea"/>
                <a:cs typeface="+mj-cs"/>
              </a:rPr>
              <a:t/>
            </a:r>
            <a:br>
              <a:rPr lang="en-US" altLang="en-US" sz="2900" b="0" i="0" kern="1200" dirty="0">
                <a:solidFill>
                  <a:schemeClr val="tx2"/>
                </a:solidFill>
                <a:latin typeface="+mj-lt"/>
                <a:ea typeface="+mj-ea"/>
                <a:cs typeface="+mj-cs"/>
              </a:rPr>
            </a:br>
            <a:r>
              <a:rPr lang="en-US" altLang="en-US" sz="2900" b="0" i="0" kern="1200" dirty="0">
                <a:solidFill>
                  <a:schemeClr val="tx2"/>
                </a:solidFill>
                <a:latin typeface="+mj-lt"/>
                <a:ea typeface="+mj-ea"/>
                <a:cs typeface="+mj-cs"/>
              </a:rPr>
              <a:t>Avante/Kevin's Law</a:t>
            </a:r>
            <a:br>
              <a:rPr lang="en-US" altLang="en-US" sz="2900" b="0" i="0" kern="1200" dirty="0">
                <a:solidFill>
                  <a:schemeClr val="tx2"/>
                </a:solidFill>
                <a:latin typeface="+mj-lt"/>
                <a:ea typeface="+mj-ea"/>
                <a:cs typeface="+mj-cs"/>
              </a:rPr>
            </a:br>
            <a:r>
              <a:rPr lang="en-US" altLang="en-US" sz="2900" b="0" i="0" kern="1200" dirty="0">
                <a:solidFill>
                  <a:schemeClr val="tx2"/>
                </a:solidFill>
                <a:latin typeface="+mj-lt"/>
                <a:ea typeface="+mj-ea"/>
                <a:cs typeface="+mj-cs"/>
              </a:rPr>
              <a:t/>
            </a:r>
            <a:br>
              <a:rPr lang="en-US" altLang="en-US" sz="2900" b="0" i="0" kern="1200" dirty="0">
                <a:solidFill>
                  <a:schemeClr val="tx2"/>
                </a:solidFill>
                <a:latin typeface="+mj-lt"/>
                <a:ea typeface="+mj-ea"/>
                <a:cs typeface="+mj-cs"/>
              </a:rPr>
            </a:br>
            <a:r>
              <a:rPr lang="en-US" altLang="en-US" sz="2900" b="0" i="0" kern="1200" dirty="0">
                <a:solidFill>
                  <a:schemeClr val="tx2"/>
                </a:solidFill>
                <a:latin typeface="+mj-lt"/>
                <a:ea typeface="+mj-ea"/>
                <a:cs typeface="+mj-cs"/>
              </a:rPr>
              <a:t>Ethan’s Law</a:t>
            </a:r>
            <a:br>
              <a:rPr lang="en-US" altLang="en-US" sz="2900" b="0" i="0" kern="1200" dirty="0">
                <a:solidFill>
                  <a:schemeClr val="tx2"/>
                </a:solidFill>
                <a:latin typeface="+mj-lt"/>
                <a:ea typeface="+mj-ea"/>
                <a:cs typeface="+mj-cs"/>
              </a:rPr>
            </a:br>
            <a:endParaRPr lang="en-US" altLang="en-US" sz="2900" b="0" i="0" kern="1200" dirty="0">
              <a:solidFill>
                <a:schemeClr val="tx2"/>
              </a:solidFill>
              <a:latin typeface="+mj-lt"/>
              <a:ea typeface="+mj-ea"/>
              <a:cs typeface="+mj-cs"/>
            </a:endParaRPr>
          </a:p>
        </p:txBody>
      </p:sp>
      <p:sp>
        <p:nvSpPr>
          <p:cNvPr id="216067" name="Rectangle 3">
            <a:extLst>
              <a:ext uri="{FF2B5EF4-FFF2-40B4-BE49-F238E27FC236}">
                <a16:creationId xmlns:a16="http://schemas.microsoft.com/office/drawing/2014/main" xmlns="" id="{194C72D0-E60A-44E5-9794-1AAC317EA6BA}"/>
              </a:ext>
            </a:extLst>
          </p:cNvPr>
          <p:cNvSpPr>
            <a:spLocks noGrp="1" noChangeArrowheads="1"/>
          </p:cNvSpPr>
          <p:nvPr>
            <p:ph idx="1"/>
          </p:nvPr>
        </p:nvSpPr>
        <p:spPr>
          <a:xfrm>
            <a:off x="8589682" y="1317171"/>
            <a:ext cx="2872975" cy="4223658"/>
          </a:xfrm>
        </p:spPr>
        <p:txBody>
          <a:bodyPr vert="horz" lIns="91440" tIns="45720" rIns="91440" bIns="45720" rtlCol="0" anchor="ctr">
            <a:normAutofit/>
          </a:bodyPr>
          <a:lstStyle/>
          <a:p>
            <a:pPr marL="0" indent="0">
              <a:buNone/>
            </a:pPr>
            <a:r>
              <a:rPr lang="en-US" altLang="en-US" b="0" i="0" kern="1200" cap="all">
                <a:solidFill>
                  <a:schemeClr val="bg2"/>
                </a:solidFill>
                <a:latin typeface="+mj-lt"/>
                <a:ea typeface="+mj-ea"/>
                <a:cs typeface="+mj-cs"/>
              </a:rPr>
              <a:t>  </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xmlns="" id="{CAF22C35-1519-45AC-A619-0E0281DA639D}"/>
              </a:ext>
            </a:extLst>
          </p:cNvPr>
          <p:cNvSpPr>
            <a:spLocks noGrp="1" noChangeArrowheads="1"/>
          </p:cNvSpPr>
          <p:nvPr>
            <p:ph type="title"/>
          </p:nvPr>
        </p:nvSpPr>
        <p:spPr>
          <a:xfrm>
            <a:off x="1981200" y="274638"/>
            <a:ext cx="8153400" cy="792162"/>
          </a:xfrm>
        </p:spPr>
        <p:txBody>
          <a:bodyPr/>
          <a:lstStyle/>
          <a:p>
            <a:r>
              <a:rPr lang="en-US" altLang="en-US" sz="4000" dirty="0"/>
              <a:t> </a:t>
            </a:r>
            <a:br>
              <a:rPr lang="en-US" altLang="en-US" sz="4000" dirty="0"/>
            </a:br>
            <a:r>
              <a:rPr lang="en-US" altLang="en-US" sz="3600" dirty="0">
                <a:solidFill>
                  <a:srgbClr val="00CC00"/>
                </a:solidFill>
              </a:rPr>
              <a:t>Media Outreach</a:t>
            </a:r>
            <a:r>
              <a:rPr lang="en-US" altLang="en-US" sz="4000" dirty="0"/>
              <a:t/>
            </a:r>
            <a:br>
              <a:rPr lang="en-US" altLang="en-US" sz="4000" dirty="0"/>
            </a:br>
            <a:endParaRPr lang="en-US" altLang="en-US" sz="2800" dirty="0">
              <a:solidFill>
                <a:srgbClr val="00FF00"/>
              </a:solidFill>
            </a:endParaRPr>
          </a:p>
        </p:txBody>
      </p:sp>
      <p:pic>
        <p:nvPicPr>
          <p:cNvPr id="215043" name="Picture 3" descr="BQAkOZJCQAAFvFk">
            <a:extLst>
              <a:ext uri="{FF2B5EF4-FFF2-40B4-BE49-F238E27FC236}">
                <a16:creationId xmlns:a16="http://schemas.microsoft.com/office/drawing/2014/main" xmlns="" id="{C23DAD4C-6390-468D-BE63-4CF9804B800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609600" y="1847850"/>
            <a:ext cx="5384800"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44" name="Rectangle 4">
            <a:extLst>
              <a:ext uri="{FF2B5EF4-FFF2-40B4-BE49-F238E27FC236}">
                <a16:creationId xmlns:a16="http://schemas.microsoft.com/office/drawing/2014/main" xmlns="" id="{4810B37D-2856-424B-BF90-3C5256C5C751}"/>
              </a:ext>
            </a:extLst>
          </p:cNvPr>
          <p:cNvSpPr>
            <a:spLocks noGrp="1" noChangeArrowheads="1"/>
          </p:cNvSpPr>
          <p:nvPr>
            <p:ph sz="quarter" idx="2"/>
          </p:nvPr>
        </p:nvSpPr>
        <p:spPr>
          <a:xfrm>
            <a:off x="6172200" y="699053"/>
            <a:ext cx="4038600" cy="2690191"/>
          </a:xfrm>
        </p:spPr>
        <p:txBody>
          <a:bodyPr vert="horz" lIns="91440" tIns="45720" rIns="91440" bIns="45720" rtlCol="0" anchor="t">
            <a:normAutofit/>
          </a:bodyPr>
          <a:lstStyle/>
          <a:p>
            <a:pPr>
              <a:buNone/>
            </a:pPr>
            <a:r>
              <a:rPr lang="en-US" altLang="en-US" sz="2400" u="sng" dirty="0">
                <a:solidFill>
                  <a:srgbClr val="FFFF00"/>
                </a:solidFill>
              </a:rPr>
              <a:t>Local </a:t>
            </a:r>
          </a:p>
          <a:p>
            <a:pPr>
              <a:buFont typeface="Wingdings" panose="05000000000000000000" pitchFamily="2" charset="2"/>
              <a:buNone/>
            </a:pPr>
            <a:r>
              <a:rPr lang="en-US" altLang="en-US" sz="2400" dirty="0">
                <a:solidFill>
                  <a:srgbClr val="FFFF00"/>
                </a:solidFill>
              </a:rPr>
              <a:t>(TV, Radio, Department Media Section)</a:t>
            </a:r>
          </a:p>
          <a:p>
            <a:pPr>
              <a:buNone/>
            </a:pPr>
            <a:r>
              <a:rPr lang="en-US" altLang="en-US" sz="2400" u="sng" dirty="0">
                <a:solidFill>
                  <a:srgbClr val="FFFF00"/>
                </a:solidFill>
              </a:rPr>
              <a:t>National </a:t>
            </a:r>
          </a:p>
          <a:p>
            <a:pPr>
              <a:buFont typeface="Wingdings" panose="05000000000000000000" pitchFamily="2" charset="2"/>
              <a:buNone/>
            </a:pPr>
            <a:r>
              <a:rPr lang="en-US" altLang="en-US" sz="2400" dirty="0">
                <a:solidFill>
                  <a:srgbClr val="FFFF00"/>
                </a:solidFill>
              </a:rPr>
              <a:t>(TV, print, radio)</a:t>
            </a:r>
            <a:endParaRPr lang="en-US" altLang="en-US" sz="2400" dirty="0">
              <a:solidFill>
                <a:srgbClr val="CC0000"/>
              </a:solidFill>
            </a:endParaRPr>
          </a:p>
        </p:txBody>
      </p:sp>
      <p:sp>
        <p:nvSpPr>
          <p:cNvPr id="215045" name="Rectangle 5">
            <a:extLst>
              <a:ext uri="{FF2B5EF4-FFF2-40B4-BE49-F238E27FC236}">
                <a16:creationId xmlns:a16="http://schemas.microsoft.com/office/drawing/2014/main" xmlns="" id="{ADFA54A4-349E-497A-96F2-76B27945E159}"/>
              </a:ext>
            </a:extLst>
          </p:cNvPr>
          <p:cNvSpPr>
            <a:spLocks noGrp="1" noChangeArrowheads="1"/>
          </p:cNvSpPr>
          <p:nvPr>
            <p:ph sz="quarter" idx="3"/>
          </p:nvPr>
        </p:nvSpPr>
        <p:spPr>
          <a:xfrm>
            <a:off x="6172200" y="3143250"/>
            <a:ext cx="4038600" cy="3714750"/>
          </a:xfrm>
        </p:spPr>
        <p:txBody>
          <a:bodyPr vert="horz" lIns="91440" tIns="45720" rIns="91440" bIns="45720" rtlCol="0" anchor="t">
            <a:normAutofit/>
          </a:bodyPr>
          <a:lstStyle/>
          <a:p>
            <a:pPr>
              <a:buNone/>
            </a:pPr>
            <a:endParaRPr lang="en-US" altLang="en-US" sz="2400">
              <a:solidFill>
                <a:srgbClr val="FFFF00"/>
              </a:solidFill>
            </a:endParaRPr>
          </a:p>
          <a:p>
            <a:pPr>
              <a:buNone/>
            </a:pPr>
            <a:r>
              <a:rPr lang="en-US" altLang="en-US" sz="2400" u="sng" dirty="0">
                <a:solidFill>
                  <a:srgbClr val="FFFF00"/>
                </a:solidFill>
              </a:rPr>
              <a:t>Social Media </a:t>
            </a:r>
          </a:p>
          <a:p>
            <a:pPr>
              <a:buFont typeface="Wingdings" panose="05000000000000000000" pitchFamily="2" charset="2"/>
              <a:buNone/>
            </a:pPr>
            <a:r>
              <a:rPr lang="en-US" altLang="en-US" sz="2400" dirty="0">
                <a:solidFill>
                  <a:srgbClr val="FFFF00"/>
                </a:solidFill>
              </a:rPr>
              <a:t>(Facebook, Twitter,</a:t>
            </a:r>
          </a:p>
          <a:p>
            <a:pPr>
              <a:buNone/>
            </a:pPr>
            <a:r>
              <a:rPr lang="en-US" altLang="en-US" sz="2400" dirty="0">
                <a:solidFill>
                  <a:srgbClr val="FFFF00"/>
                </a:solidFill>
              </a:rPr>
              <a:t>Department website</a:t>
            </a:r>
          </a:p>
          <a:p>
            <a:pPr>
              <a:buNone/>
            </a:pPr>
            <a:r>
              <a:rPr lang="en-US" altLang="en-US" sz="2400" dirty="0">
                <a:solidFill>
                  <a:srgbClr val="FFFF00"/>
                </a:solidFill>
              </a:rPr>
              <a:t>Caregiver/ Self Advocate Participation</a:t>
            </a:r>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laurieandJakeAutismnightout2015">
            <a:extLst>
              <a:ext uri="{FF2B5EF4-FFF2-40B4-BE49-F238E27FC236}">
                <a16:creationId xmlns:a16="http://schemas.microsoft.com/office/drawing/2014/main" xmlns="" id="{1365D0D3-6B6A-4F16-B51B-204A49D5F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07434"/>
            <a:ext cx="6096000" cy="5020600"/>
          </a:xfrm>
          <a:prstGeom prst="rect">
            <a:avLst/>
          </a:prstGeom>
          <a:noFill/>
          <a:extLst>
            <a:ext uri="{909E8E84-426E-40dd-AFC4-6F175D3DCCD1}">
              <a14:hiddenFill xmlns:a14="http://schemas.microsoft.com/office/drawing/2010/main">
                <a:solidFill>
                  <a:srgbClr val="FFFFFF"/>
                </a:solidFill>
              </a14:hiddenFill>
            </a:ext>
          </a:extLst>
        </p:spPr>
      </p:pic>
      <p:sp>
        <p:nvSpPr>
          <p:cNvPr id="224259" name="Rectangle 3">
            <a:extLst>
              <a:ext uri="{FF2B5EF4-FFF2-40B4-BE49-F238E27FC236}">
                <a16:creationId xmlns:a16="http://schemas.microsoft.com/office/drawing/2014/main" xmlns="" id="{ADD9C9A0-77BC-449E-8220-83EC7B1C311E}"/>
              </a:ext>
            </a:extLst>
          </p:cNvPr>
          <p:cNvSpPr>
            <a:spLocks noGrp="1" noChangeArrowheads="1"/>
          </p:cNvSpPr>
          <p:nvPr>
            <p:ph type="title"/>
          </p:nvPr>
        </p:nvSpPr>
        <p:spPr>
          <a:xfrm>
            <a:off x="1981200" y="136902"/>
            <a:ext cx="8229600" cy="1280736"/>
          </a:xfrm>
        </p:spPr>
        <p:txBody>
          <a:bodyPr/>
          <a:lstStyle/>
          <a:p>
            <a:r>
              <a:rPr lang="en-US" altLang="en-US" dirty="0">
                <a:solidFill>
                  <a:srgbClr val="FF0000"/>
                </a:solidFill>
              </a:rPr>
              <a:t>         </a:t>
            </a:r>
            <a:endParaRPr lang="en-US" altLang="en-US" dirty="0">
              <a:solidFill>
                <a:schemeClr val="tx1"/>
              </a:solidFill>
            </a:endParaRPr>
          </a:p>
        </p:txBody>
      </p:sp>
      <p:sp>
        <p:nvSpPr>
          <p:cNvPr id="224260" name="Rectangle 4">
            <a:extLst>
              <a:ext uri="{FF2B5EF4-FFF2-40B4-BE49-F238E27FC236}">
                <a16:creationId xmlns:a16="http://schemas.microsoft.com/office/drawing/2014/main" xmlns="" id="{9ECD695C-8C5A-4749-BAEF-EAEF731517AB}"/>
              </a:ext>
            </a:extLst>
          </p:cNvPr>
          <p:cNvSpPr>
            <a:spLocks noGrp="1" noChangeArrowheads="1"/>
          </p:cNvSpPr>
          <p:nvPr>
            <p:ph idx="1"/>
          </p:nvPr>
        </p:nvSpPr>
        <p:spPr>
          <a:xfrm>
            <a:off x="1193719" y="3015574"/>
            <a:ext cx="8946541" cy="3705524"/>
          </a:xfrm>
        </p:spPr>
        <p:txBody>
          <a:bodyPr vert="horz" lIns="91440" tIns="45720" rIns="91440" bIns="45720" rtlCol="0" anchor="t">
            <a:normAutofit fontScale="40000" lnSpcReduction="20000"/>
          </a:bodyPr>
          <a:lstStyle/>
          <a:p>
            <a:pPr marL="0" indent="0">
              <a:buNone/>
            </a:pPr>
            <a:endParaRPr lang="en-US" dirty="0"/>
          </a:p>
          <a:p>
            <a:pPr marL="0" indent="0">
              <a:buNone/>
            </a:pPr>
            <a:endParaRPr lang="en-US" altLang="en-US" dirty="0"/>
          </a:p>
          <a:p>
            <a:pPr marL="0" indent="0">
              <a:buNone/>
            </a:pPr>
            <a:endParaRPr lang="en-US" altLang="en-US" dirty="0"/>
          </a:p>
          <a:p>
            <a:pPr marL="0" indent="0">
              <a:buNone/>
            </a:pPr>
            <a:endParaRPr lang="en-US" altLang="en-US" dirty="0"/>
          </a:p>
          <a:p>
            <a:pPr marL="0" indent="0">
              <a:buNone/>
            </a:pPr>
            <a:endParaRPr lang="en-US" altLang="en-US" dirty="0"/>
          </a:p>
          <a:p>
            <a:pPr marL="0" indent="0">
              <a:buNone/>
            </a:pPr>
            <a:endParaRPr lang="en-US" altLang="en-US" dirty="0"/>
          </a:p>
          <a:p>
            <a:pPr marL="0" indent="0">
              <a:buNone/>
            </a:pPr>
            <a:endParaRPr lang="en-US" altLang="en-US" dirty="0"/>
          </a:p>
          <a:p>
            <a:pPr marL="0" indent="0">
              <a:buNone/>
            </a:pPr>
            <a:endParaRPr lang="en-US" altLang="en-US" dirty="0"/>
          </a:p>
          <a:p>
            <a:pPr marL="0" indent="0">
              <a:buNone/>
            </a:pPr>
            <a:endParaRPr lang="en-US" altLang="en-US" dirty="0"/>
          </a:p>
          <a:p>
            <a:pPr marL="0" indent="0">
              <a:buNone/>
            </a:pPr>
            <a:endParaRPr lang="en-US" altLang="en-US" dirty="0"/>
          </a:p>
          <a:p>
            <a:pPr marL="0" indent="0">
              <a:buNone/>
            </a:pPr>
            <a:r>
              <a:rPr lang="en-US" altLang="en-US" dirty="0"/>
              <a:t>                                     </a:t>
            </a:r>
          </a:p>
          <a:p>
            <a:pPr marL="0" indent="0" algn="ctr">
              <a:buNone/>
            </a:pPr>
            <a:r>
              <a:rPr lang="en-US" altLang="en-US" dirty="0"/>
              <a:t> </a:t>
            </a:r>
          </a:p>
          <a:p>
            <a:pPr marL="0" indent="0" algn="ctr">
              <a:buNone/>
            </a:pPr>
            <a:r>
              <a:rPr lang="en-US" altLang="en-US" sz="5000" dirty="0"/>
              <a:t>EMPOWERMENT THROUGH CHIEF’S AWARDS AND OPPORTUNITIES </a:t>
            </a:r>
          </a:p>
          <a:p>
            <a:pPr marL="0" indent="0" algn="ctr">
              <a:buNone/>
            </a:pPr>
            <a:r>
              <a:rPr lang="en-US" sz="5000" dirty="0"/>
              <a:t>ASSISTING MCPD</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group of people standing in front of a box&#10;&#10;Description generated with high confidence">
            <a:extLst>
              <a:ext uri="{FF2B5EF4-FFF2-40B4-BE49-F238E27FC236}">
                <a16:creationId xmlns:a16="http://schemas.microsoft.com/office/drawing/2014/main" xmlns="" id="{9C11E9F0-DA97-47F2-A1FF-EE88E24128DC}"/>
              </a:ext>
            </a:extLst>
          </p:cNvPr>
          <p:cNvPicPr>
            <a:picLocks noChangeAspect="1"/>
          </p:cNvPicPr>
          <p:nvPr/>
        </p:nvPicPr>
        <p:blipFill rotWithShape="1">
          <a:blip r:embed="rId2"/>
          <a:srcRect r="1" b="1639"/>
          <a:stretch/>
        </p:blipFill>
        <p:spPr>
          <a:xfrm>
            <a:off x="6176433" y="10"/>
            <a:ext cx="6015567" cy="3920034"/>
          </a:xfrm>
          <a:custGeom>
            <a:avLst/>
            <a:gdLst>
              <a:gd name="connsiteX0" fmla="*/ 0 w 6015567"/>
              <a:gd name="connsiteY0" fmla="*/ 0 h 3920044"/>
              <a:gd name="connsiteX1" fmla="*/ 6015567 w 6015567"/>
              <a:gd name="connsiteY1" fmla="*/ 0 h 3920044"/>
              <a:gd name="connsiteX2" fmla="*/ 6015567 w 6015567"/>
              <a:gd name="connsiteY2" fmla="*/ 3920044 h 3920044"/>
              <a:gd name="connsiteX3" fmla="*/ 2469659 w 6015567"/>
              <a:gd name="connsiteY3" fmla="*/ 3920044 h 3920044"/>
              <a:gd name="connsiteX4" fmla="*/ 2469659 w 6015567"/>
              <a:gd name="connsiteY4" fmla="*/ 3103224 h 3920044"/>
              <a:gd name="connsiteX5" fmla="*/ 0 w 6015567"/>
              <a:gd name="connsiteY5" fmla="*/ 310322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2" name="Picture 2" descr="A group of people posing for the camera&#10;&#10;Description generated with very high confidence">
            <a:extLst>
              <a:ext uri="{FF2B5EF4-FFF2-40B4-BE49-F238E27FC236}">
                <a16:creationId xmlns:a16="http://schemas.microsoft.com/office/drawing/2014/main" xmlns="" id="{3E0C0953-6D9E-4301-9DF4-02949093F36D}"/>
              </a:ext>
            </a:extLst>
          </p:cNvPr>
          <p:cNvPicPr>
            <a:picLocks noChangeAspect="1"/>
          </p:cNvPicPr>
          <p:nvPr/>
        </p:nvPicPr>
        <p:blipFill rotWithShape="1">
          <a:blip r:embed="rId3"/>
          <a:srcRect r="-3" b="40852"/>
          <a:stretch/>
        </p:blipFill>
        <p:spPr>
          <a:xfrm>
            <a:off x="20" y="4069976"/>
            <a:ext cx="3535311" cy="2788023"/>
          </a:xfrm>
          <a:prstGeom prst="rect">
            <a:avLst/>
          </a:prstGeom>
        </p:spPr>
      </p:pic>
      <p:pic>
        <p:nvPicPr>
          <p:cNvPr id="12" name="Picture 12" descr="A group of people posing for the camera&#10;&#10;Description generated with very high confidence">
            <a:extLst>
              <a:ext uri="{FF2B5EF4-FFF2-40B4-BE49-F238E27FC236}">
                <a16:creationId xmlns:a16="http://schemas.microsoft.com/office/drawing/2014/main" xmlns="" id="{81726E33-6559-4A3E-BF52-3A2CAE405A29}"/>
              </a:ext>
            </a:extLst>
          </p:cNvPr>
          <p:cNvPicPr>
            <a:picLocks noChangeAspect="1"/>
          </p:cNvPicPr>
          <p:nvPr/>
        </p:nvPicPr>
        <p:blipFill rotWithShape="1">
          <a:blip r:embed="rId4"/>
          <a:srcRect t="36336" r="1" b="21372"/>
          <a:stretch/>
        </p:blipFill>
        <p:spPr>
          <a:xfrm>
            <a:off x="3696199" y="3257176"/>
            <a:ext cx="4789093" cy="3600824"/>
          </a:xfrm>
          <a:prstGeom prst="rect">
            <a:avLst/>
          </a:prstGeom>
        </p:spPr>
      </p:pic>
      <p:pic>
        <p:nvPicPr>
          <p:cNvPr id="9" name="Picture 8" descr="A group of people looking at a computer&#10;&#10;Description generated with very high confidence">
            <a:extLst>
              <a:ext uri="{FF2B5EF4-FFF2-40B4-BE49-F238E27FC236}">
                <a16:creationId xmlns:a16="http://schemas.microsoft.com/office/drawing/2014/main" xmlns="" id="{53D561BC-1F6B-464E-A5E3-AE0D96CE6008}"/>
              </a:ext>
            </a:extLst>
          </p:cNvPr>
          <p:cNvPicPr>
            <a:picLocks noChangeAspect="1"/>
          </p:cNvPicPr>
          <p:nvPr/>
        </p:nvPicPr>
        <p:blipFill rotWithShape="1">
          <a:blip r:embed="rId5"/>
          <a:srcRect r="1" b="1639"/>
          <a:stretch/>
        </p:blipFill>
        <p:spPr>
          <a:xfrm>
            <a:off x="1" y="10"/>
            <a:ext cx="6015567" cy="3920034"/>
          </a:xfrm>
          <a:custGeom>
            <a:avLst/>
            <a:gdLst>
              <a:gd name="connsiteX0" fmla="*/ 0 w 6015567"/>
              <a:gd name="connsiteY0" fmla="*/ 0 h 3920044"/>
              <a:gd name="connsiteX1" fmla="*/ 6015567 w 6015567"/>
              <a:gd name="connsiteY1" fmla="*/ 0 h 3920044"/>
              <a:gd name="connsiteX2" fmla="*/ 6015567 w 6015567"/>
              <a:gd name="connsiteY2" fmla="*/ 3103224 h 3920044"/>
              <a:gd name="connsiteX3" fmla="*/ 3545908 w 6015567"/>
              <a:gd name="connsiteY3" fmla="*/ 3103224 h 3920044"/>
              <a:gd name="connsiteX4" fmla="*/ 3545908 w 6015567"/>
              <a:gd name="connsiteY4" fmla="*/ 3920044 h 3920044"/>
              <a:gd name="connsiteX5" fmla="*/ 0 w 6015567"/>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4" name="Picture 4" descr="A group of people posing for the camera&#10;&#10;Description generated with very high confidence">
            <a:extLst>
              <a:ext uri="{FF2B5EF4-FFF2-40B4-BE49-F238E27FC236}">
                <a16:creationId xmlns:a16="http://schemas.microsoft.com/office/drawing/2014/main" xmlns="" id="{27F9701E-0D4E-4BD9-98CE-46570030BBB1}"/>
              </a:ext>
            </a:extLst>
          </p:cNvPr>
          <p:cNvPicPr>
            <a:picLocks noChangeAspect="1"/>
          </p:cNvPicPr>
          <p:nvPr/>
        </p:nvPicPr>
        <p:blipFill rotWithShape="1">
          <a:blip r:embed="rId6"/>
          <a:srcRect r="-4" b="41027"/>
          <a:stretch/>
        </p:blipFill>
        <p:spPr>
          <a:xfrm>
            <a:off x="8646161" y="4069976"/>
            <a:ext cx="3545840" cy="2788024"/>
          </a:xfrm>
          <a:prstGeom prst="rect">
            <a:avLst/>
          </a:prstGeom>
        </p:spPr>
      </p:pic>
    </p:spTree>
    <p:extLst>
      <p:ext uri="{BB962C8B-B14F-4D97-AF65-F5344CB8AC3E}">
        <p14:creationId xmlns:p14="http://schemas.microsoft.com/office/powerpoint/2010/main" val="31102514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6" name="Picture 4" descr="bidenjake">
            <a:extLst>
              <a:ext uri="{FF2B5EF4-FFF2-40B4-BE49-F238E27FC236}">
                <a16:creationId xmlns:a16="http://schemas.microsoft.com/office/drawing/2014/main" xmlns="" id="{1241AE32-C4E3-4206-AA9C-991E152BBC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9428"/>
          <a:stretch/>
        </p:blipFill>
        <p:spPr bwMode="auto">
          <a:xfrm>
            <a:off x="5290498" y="874121"/>
            <a:ext cx="4495767" cy="3053806"/>
          </a:xfrm>
          <a:prstGeom prst="rect">
            <a:avLst/>
          </a:prstGeom>
          <a:noFill/>
          <a:effectLst/>
          <a:extLst>
            <a:ext uri="{909E8E84-426E-40dd-AFC4-6F175D3DCCD1}">
              <a14:hiddenFill xmlns:a14="http://schemas.microsoft.com/office/drawing/2010/main">
                <a:solidFill>
                  <a:srgbClr val="FFFFFF"/>
                </a:solidFill>
              </a14:hiddenFill>
            </a:ext>
          </a:extLst>
        </p:spPr>
      </p:pic>
      <p:sp>
        <p:nvSpPr>
          <p:cNvPr id="223234" name="Rectangle 2">
            <a:extLst>
              <a:ext uri="{FF2B5EF4-FFF2-40B4-BE49-F238E27FC236}">
                <a16:creationId xmlns:a16="http://schemas.microsoft.com/office/drawing/2014/main" xmlns="" id="{E183086C-2E01-4A7D-8B8A-CBD9BB77817D}"/>
              </a:ext>
            </a:extLst>
          </p:cNvPr>
          <p:cNvSpPr>
            <a:spLocks noGrp="1" noChangeArrowheads="1"/>
          </p:cNvSpPr>
          <p:nvPr>
            <p:ph type="title"/>
          </p:nvPr>
        </p:nvSpPr>
        <p:spPr>
          <a:xfrm>
            <a:off x="1522412" y="4495800"/>
            <a:ext cx="8458201" cy="2312233"/>
          </a:xfrm>
        </p:spPr>
        <p:txBody>
          <a:bodyPr vert="horz" lIns="91440" tIns="45720" rIns="91440" bIns="45720" rtlCol="0" anchor="b">
            <a:normAutofit fontScale="90000"/>
          </a:bodyPr>
          <a:lstStyle/>
          <a:p>
            <a:pPr>
              <a:lnSpc>
                <a:spcPct val="90000"/>
              </a:lnSpc>
            </a:pPr>
            <a:r>
              <a:rPr lang="en-US" altLang="en-US" sz="2300" spc="-100" dirty="0"/>
              <a:t> </a:t>
            </a:r>
            <a:br>
              <a:rPr lang="en-US" altLang="en-US" sz="2300" spc="-100" dirty="0"/>
            </a:br>
            <a:r>
              <a:rPr lang="en-US" altLang="en-US" sz="2300" spc="-100" dirty="0"/>
              <a:t>MCPD Autism/IDD Outreach Program receives White House Champions of Change Award for Youth and Law Enforcement</a:t>
            </a:r>
            <a:br>
              <a:rPr lang="en-US" altLang="en-US" sz="2300" spc="-100" dirty="0"/>
            </a:br>
            <a:r>
              <a:rPr lang="en-US" altLang="en-US" sz="2300" spc="-100" dirty="0"/>
              <a:t> </a:t>
            </a:r>
            <a:br>
              <a:rPr lang="en-US" altLang="en-US" sz="2300" spc="-100" dirty="0"/>
            </a:br>
            <a:r>
              <a:rPr lang="en-US" altLang="en-US" sz="2300" spc="-100" dirty="0"/>
              <a:t>MD Governors' Award </a:t>
            </a:r>
            <a:br>
              <a:rPr lang="en-US" altLang="en-US" sz="2300" spc="-100" dirty="0"/>
            </a:br>
            <a:r>
              <a:rPr lang="en-US" altLang="en-US" sz="2300" spc="-100" dirty="0"/>
              <a:t/>
            </a:r>
            <a:br>
              <a:rPr lang="en-US" altLang="en-US" sz="2300" spc="-100" dirty="0"/>
            </a:br>
            <a:r>
              <a:rPr lang="en-US" altLang="en-US" sz="2300" spc="-100" dirty="0"/>
              <a:t>Attorney General’s Award, Distinguished Service in Policing</a:t>
            </a:r>
            <a:br>
              <a:rPr lang="en-US" altLang="en-US" sz="2300" spc="-100" dirty="0"/>
            </a:br>
            <a:endParaRPr lang="en-US" altLang="en-US" sz="2300" spc="-100" dirty="0"/>
          </a:p>
        </p:txBody>
      </p:sp>
      <p:pic>
        <p:nvPicPr>
          <p:cNvPr id="223235" name="Picture 3" descr="bidenreyes">
            <a:extLst>
              <a:ext uri="{FF2B5EF4-FFF2-40B4-BE49-F238E27FC236}">
                <a16:creationId xmlns:a16="http://schemas.microsoft.com/office/drawing/2014/main" xmlns="" id="{0ACFDD55-EBED-4C92-9B45-9D6261ADBC2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193" r="-4" b="5229"/>
          <a:stretch/>
        </p:blipFill>
        <p:spPr>
          <a:xfrm>
            <a:off x="679628" y="882861"/>
            <a:ext cx="4495767" cy="305401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43210525_10216684715255571_3127163940165910528_o (1).jpg"/>
          <p:cNvPicPr>
            <a:picLocks noGrp="1" noChangeAspect="1"/>
          </p:cNvPicPr>
          <p:nvPr>
            <p:ph idx="1"/>
          </p:nvPr>
        </p:nvPicPr>
        <p:blipFill>
          <a:blip r:embed="rId2">
            <a:extLst>
              <a:ext uri="{28A0092B-C50C-407E-A947-70E740481C1C}">
                <a14:useLocalDpi xmlns:a14="http://schemas.microsoft.com/office/drawing/2010/main" val="0"/>
              </a:ext>
            </a:extLst>
          </a:blip>
          <a:srcRect t="20683" b="20683"/>
          <a:stretch>
            <a:fillRect/>
          </a:stretch>
        </p:blipFill>
        <p:spPr/>
      </p:pic>
    </p:spTree>
    <p:extLst>
      <p:ext uri="{BB962C8B-B14F-4D97-AF65-F5344CB8AC3E}">
        <p14:creationId xmlns:p14="http://schemas.microsoft.com/office/powerpoint/2010/main" val="5813439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325DB0-6AF1-442F-B214-D8021AD21B69}"/>
              </a:ext>
            </a:extLst>
          </p:cNvPr>
          <p:cNvSpPr>
            <a:spLocks noGrp="1"/>
          </p:cNvSpPr>
          <p:nvPr>
            <p:ph type="title"/>
          </p:nvPr>
        </p:nvSpPr>
        <p:spPr>
          <a:xfrm>
            <a:off x="646111" y="228600"/>
            <a:ext cx="9404723" cy="2133600"/>
          </a:xfrm>
        </p:spPr>
        <p:txBody>
          <a:bodyPr/>
          <a:lstStyle/>
          <a:p>
            <a:pPr>
              <a:defRPr/>
            </a:pPr>
            <a:r>
              <a:rPr lang="en-US" sz="2100" dirty="0"/>
              <a:t>Just had to share…</a:t>
            </a:r>
            <a:br>
              <a:rPr lang="en-US" sz="2100" dirty="0"/>
            </a:br>
            <a:r>
              <a:rPr lang="en-US" sz="2100" dirty="0"/>
              <a:t/>
            </a:r>
            <a:br>
              <a:rPr lang="en-US" sz="2100" dirty="0"/>
            </a:br>
            <a:r>
              <a:rPr lang="en-US" altLang="en-US" sz="2400" dirty="0">
                <a:solidFill>
                  <a:srgbClr val="FFFF00"/>
                </a:solidFill>
              </a:rPr>
              <a:t>Never Underestimate </a:t>
            </a:r>
            <a:r>
              <a:rPr lang="en-US" altLang="en-US" sz="2400" dirty="0"/>
              <a:t>a person who has Autism/IDD and what they are capable of doing…</a:t>
            </a:r>
            <a:br>
              <a:rPr lang="en-US" altLang="en-US" sz="2400" dirty="0"/>
            </a:br>
            <a:r>
              <a:rPr lang="en-US" altLang="en-US" sz="2400" dirty="0"/>
              <a:t/>
            </a:r>
            <a:br>
              <a:rPr lang="en-US" altLang="en-US" sz="2400" dirty="0"/>
            </a:br>
            <a:r>
              <a:rPr lang="en-US" altLang="en-US" sz="2400" dirty="0"/>
              <a:t>                              </a:t>
            </a:r>
            <a:r>
              <a:rPr lang="en-US" altLang="en-US" sz="2400" dirty="0">
                <a:solidFill>
                  <a:srgbClr val="FFFF00"/>
                </a:solidFill>
              </a:rPr>
              <a:t>Be The Voice or Give Them A Voice</a:t>
            </a:r>
            <a:endParaRPr lang="en-US" sz="2100" dirty="0">
              <a:solidFill>
                <a:srgbClr val="FFFF00"/>
              </a:solidFill>
              <a:ea typeface="Tahoma"/>
              <a:cs typeface="Tahoma"/>
            </a:endParaRPr>
          </a:p>
        </p:txBody>
      </p:sp>
      <p:pic>
        <p:nvPicPr>
          <p:cNvPr id="16387" name="Content Placeholder 4">
            <a:extLst>
              <a:ext uri="{FF2B5EF4-FFF2-40B4-BE49-F238E27FC236}">
                <a16:creationId xmlns:a16="http://schemas.microsoft.com/office/drawing/2014/main" xmlns="" id="{9FC624F9-D391-42B2-B0FF-129C1B7EED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7800" y="2514600"/>
            <a:ext cx="3505200" cy="1828799"/>
          </a:xfrm>
        </p:spPr>
      </p:pic>
      <p:pic>
        <p:nvPicPr>
          <p:cNvPr id="16388" name="Picture 6">
            <a:extLst>
              <a:ext uri="{FF2B5EF4-FFF2-40B4-BE49-F238E27FC236}">
                <a16:creationId xmlns:a16="http://schemas.microsoft.com/office/drawing/2014/main" xmlns="" id="{19C2BA17-8C8B-4274-A986-756E9247AF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19400"/>
            <a:ext cx="21336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9067800" y="4800600"/>
            <a:ext cx="2971800" cy="1752601"/>
          </a:xfrm>
          <a:prstGeom prst="rect">
            <a:avLst/>
          </a:prstGeom>
        </p:spPr>
      </p:pic>
      <p:pic>
        <p:nvPicPr>
          <p:cNvPr id="6" name="Content Placeholder 4">
            <a:extLst>
              <a:ext uri="{FF2B5EF4-FFF2-40B4-BE49-F238E27FC236}">
                <a16:creationId xmlns:a16="http://schemas.microsoft.com/office/drawing/2014/main" xmlns="" id="{356D9815-4C96-46D4-BE63-D24D72278E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257800" y="4419600"/>
            <a:ext cx="3505199" cy="2362200"/>
          </a:xfrm>
          <a:prstGeom prst="rect">
            <a:avLst/>
          </a:prstGeom>
        </p:spPr>
      </p:pic>
      <p:pic>
        <p:nvPicPr>
          <p:cNvPr id="4" name="Picture 3"/>
          <p:cNvPicPr>
            <a:picLocks noChangeAspect="1"/>
          </p:cNvPicPr>
          <p:nvPr/>
        </p:nvPicPr>
        <p:blipFill>
          <a:blip r:embed="rId6"/>
          <a:stretch>
            <a:fillRect/>
          </a:stretch>
        </p:blipFill>
        <p:spPr>
          <a:xfrm>
            <a:off x="2895600" y="2819400"/>
            <a:ext cx="2133600" cy="3733800"/>
          </a:xfrm>
          <a:prstGeom prst="rect">
            <a:avLst/>
          </a:prstGeom>
        </p:spPr>
      </p:pic>
      <p:pic>
        <p:nvPicPr>
          <p:cNvPr id="8" name="Content Placeholder 4">
            <a:extLst>
              <a:ext uri="{FF2B5EF4-FFF2-40B4-BE49-F238E27FC236}">
                <a16:creationId xmlns:a16="http://schemas.microsoft.com/office/drawing/2014/main" xmlns="" id="{F41DFC67-F19D-40D7-913D-D045FED37F4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8915400" y="2362200"/>
            <a:ext cx="3149201" cy="2286001"/>
          </a:xfrm>
          <a:prstGeom prst="rect">
            <a:avLst/>
          </a:prstGeom>
        </p:spPr>
      </p:pic>
    </p:spTree>
    <p:extLst>
      <p:ext uri="{BB962C8B-B14F-4D97-AF65-F5344CB8AC3E}">
        <p14:creationId xmlns:p14="http://schemas.microsoft.com/office/powerpoint/2010/main" val="571712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A750E8-81F9-4F02-9BDC-BCE48BF274C1}"/>
              </a:ext>
            </a:extLst>
          </p:cNvPr>
          <p:cNvSpPr>
            <a:spLocks noGrp="1"/>
          </p:cNvSpPr>
          <p:nvPr>
            <p:ph type="title"/>
          </p:nvPr>
        </p:nvSpPr>
        <p:spPr/>
        <p:txBody>
          <a:bodyPr/>
          <a:lstStyle/>
          <a:p>
            <a:pPr>
              <a:defRPr/>
            </a:pPr>
            <a:endParaRPr lang="en-US"/>
          </a:p>
        </p:txBody>
      </p:sp>
      <p:pic>
        <p:nvPicPr>
          <p:cNvPr id="19459" name="Content Placeholder 4">
            <a:extLst>
              <a:ext uri="{FF2B5EF4-FFF2-40B4-BE49-F238E27FC236}">
                <a16:creationId xmlns:a16="http://schemas.microsoft.com/office/drawing/2014/main" xmlns="" id="{C178A0F1-C969-4D5C-8CAC-836103CA4A3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83714" y="1485901"/>
            <a:ext cx="6294835" cy="4183856"/>
          </a:xfrm>
        </p:spPr>
      </p:pic>
    </p:spTree>
    <p:extLst>
      <p:ext uri="{BB962C8B-B14F-4D97-AF65-F5344CB8AC3E}">
        <p14:creationId xmlns:p14="http://schemas.microsoft.com/office/powerpoint/2010/main" val="348129460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41547349_10216520805917940_2152679407376924672_o.jpg"/>
          <p:cNvPicPr>
            <a:picLocks noGrp="1" noChangeAspect="1"/>
          </p:cNvPicPr>
          <p:nvPr>
            <p:ph idx="1"/>
          </p:nvPr>
        </p:nvPicPr>
        <p:blipFill>
          <a:blip r:embed="rId2">
            <a:extLst>
              <a:ext uri="{28A0092B-C50C-407E-A947-70E740481C1C}">
                <a14:useLocalDpi xmlns:a14="http://schemas.microsoft.com/office/drawing/2010/main" val="0"/>
              </a:ext>
            </a:extLst>
          </a:blip>
          <a:srcRect t="21719" b="21719"/>
          <a:stretch>
            <a:fillRect/>
          </a:stretch>
        </p:blipFill>
        <p:spPr/>
      </p:pic>
    </p:spTree>
    <p:extLst>
      <p:ext uri="{BB962C8B-B14F-4D97-AF65-F5344CB8AC3E}">
        <p14:creationId xmlns:p14="http://schemas.microsoft.com/office/powerpoint/2010/main" val="403102698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a:extLst>
              <a:ext uri="{FF2B5EF4-FFF2-40B4-BE49-F238E27FC236}">
                <a16:creationId xmlns:a16="http://schemas.microsoft.com/office/drawing/2014/main" xmlns="" id="{668FEF1E-C28D-45EF-9F95-65FCED083009}"/>
              </a:ext>
            </a:extLst>
          </p:cNvPr>
          <p:cNvSpPr>
            <a:spLocks noGrp="1" noChangeArrowheads="1"/>
          </p:cNvSpPr>
          <p:nvPr>
            <p:ph idx="1"/>
          </p:nvPr>
        </p:nvSpPr>
        <p:spPr>
          <a:xfrm>
            <a:off x="7239000" y="304800"/>
            <a:ext cx="3595385" cy="6705600"/>
          </a:xfrm>
        </p:spPr>
        <p:txBody>
          <a:bodyPr vert="horz" lIns="91440" tIns="45720" rIns="91440" bIns="45720" rtlCol="0" anchor="t">
            <a:normAutofit fontScale="77500" lnSpcReduction="20000"/>
          </a:bodyPr>
          <a:lstStyle/>
          <a:p>
            <a:pPr eaLnBrk="1" hangingPunct="1">
              <a:lnSpc>
                <a:spcPct val="90000"/>
              </a:lnSpc>
              <a:buNone/>
              <a:defRPr/>
            </a:pPr>
            <a:r>
              <a:rPr lang="en-US" altLang="en-US" sz="1275" dirty="0"/>
              <a:t>     </a:t>
            </a:r>
            <a:endParaRPr lang="en-US" dirty="0"/>
          </a:p>
          <a:p>
            <a:pPr eaLnBrk="1" hangingPunct="1">
              <a:lnSpc>
                <a:spcPct val="90000"/>
              </a:lnSpc>
              <a:buNone/>
              <a:defRPr/>
            </a:pPr>
            <a:endParaRPr lang="en-US" altLang="en-US" sz="1275" dirty="0"/>
          </a:p>
          <a:p>
            <a:pPr>
              <a:lnSpc>
                <a:spcPct val="90000"/>
              </a:lnSpc>
              <a:buNone/>
              <a:defRPr/>
            </a:pPr>
            <a:r>
              <a:rPr lang="en-US" altLang="en-US" sz="1250" dirty="0"/>
              <a:t>       </a:t>
            </a:r>
            <a:r>
              <a:rPr lang="en-US" altLang="en-US" sz="1800" dirty="0"/>
              <a:t>John B. is a young man who... </a:t>
            </a:r>
            <a:endParaRPr lang="en-US" sz="1800" dirty="0"/>
          </a:p>
          <a:p>
            <a:pPr>
              <a:lnSpc>
                <a:spcPct val="90000"/>
              </a:lnSpc>
              <a:buNone/>
              <a:defRPr/>
            </a:pPr>
            <a:endParaRPr lang="en-US" altLang="en-US" sz="1800" dirty="0"/>
          </a:p>
          <a:p>
            <a:pPr>
              <a:lnSpc>
                <a:spcPct val="90000"/>
              </a:lnSpc>
              <a:buNone/>
              <a:defRPr/>
            </a:pPr>
            <a:r>
              <a:rPr lang="en-US" altLang="en-US" sz="1800" dirty="0"/>
              <a:t>      Loves to go hiking</a:t>
            </a:r>
          </a:p>
          <a:p>
            <a:pPr>
              <a:lnSpc>
                <a:spcPct val="90000"/>
              </a:lnSpc>
              <a:buNone/>
              <a:defRPr/>
            </a:pPr>
            <a:r>
              <a:rPr lang="en-US" altLang="en-US" sz="1800" dirty="0"/>
              <a:t>      Smiles in pictures</a:t>
            </a:r>
          </a:p>
          <a:p>
            <a:pPr>
              <a:lnSpc>
                <a:spcPct val="90000"/>
              </a:lnSpc>
              <a:buNone/>
              <a:defRPr/>
            </a:pPr>
            <a:r>
              <a:rPr lang="en-US" altLang="en-US" sz="1800" dirty="0"/>
              <a:t>      Loves to swing in a hammock</a:t>
            </a:r>
          </a:p>
          <a:p>
            <a:pPr>
              <a:lnSpc>
                <a:spcPct val="90000"/>
              </a:lnSpc>
              <a:buNone/>
              <a:defRPr/>
            </a:pPr>
            <a:r>
              <a:rPr lang="en-US" altLang="en-US" sz="1800" dirty="0"/>
              <a:t>      Loves to put together Legos </a:t>
            </a:r>
          </a:p>
          <a:p>
            <a:pPr>
              <a:lnSpc>
                <a:spcPct val="90000"/>
              </a:lnSpc>
              <a:buNone/>
              <a:defRPr/>
            </a:pPr>
            <a:r>
              <a:rPr lang="en-US" altLang="en-US" sz="1800" dirty="0"/>
              <a:t>      Loves to go to the movies</a:t>
            </a:r>
          </a:p>
          <a:p>
            <a:pPr>
              <a:lnSpc>
                <a:spcPct val="90000"/>
              </a:lnSpc>
              <a:buNone/>
              <a:defRPr/>
            </a:pPr>
            <a:endParaRPr lang="en-US" altLang="en-US" sz="1800" dirty="0"/>
          </a:p>
          <a:p>
            <a:pPr>
              <a:lnSpc>
                <a:spcPct val="90000"/>
              </a:lnSpc>
              <a:buNone/>
              <a:defRPr/>
            </a:pPr>
            <a:endParaRPr lang="en-US" altLang="en-US" sz="1800" dirty="0"/>
          </a:p>
          <a:p>
            <a:pPr>
              <a:lnSpc>
                <a:spcPct val="90000"/>
              </a:lnSpc>
              <a:buNone/>
              <a:defRPr/>
            </a:pPr>
            <a:r>
              <a:rPr lang="en-US" altLang="en-US" sz="1800" dirty="0"/>
              <a:t>              has Autism.  </a:t>
            </a:r>
            <a:endParaRPr lang="en-US" sz="1800" dirty="0"/>
          </a:p>
          <a:p>
            <a:pPr>
              <a:lnSpc>
                <a:spcPct val="90000"/>
              </a:lnSpc>
              <a:buNone/>
              <a:defRPr/>
            </a:pPr>
            <a:r>
              <a:rPr lang="en-US" altLang="en-US" sz="1250" dirty="0"/>
              <a:t>        </a:t>
            </a:r>
            <a:endParaRPr lang="en-US" sz="1250" dirty="0"/>
          </a:p>
          <a:p>
            <a:pPr>
              <a:lnSpc>
                <a:spcPct val="90000"/>
              </a:lnSpc>
              <a:buNone/>
              <a:defRPr/>
            </a:pPr>
            <a:r>
              <a:rPr lang="en-US" altLang="en-US" sz="1250" dirty="0"/>
              <a:t>        John is  very smart</a:t>
            </a:r>
          </a:p>
          <a:p>
            <a:pPr>
              <a:lnSpc>
                <a:spcPct val="90000"/>
              </a:lnSpc>
              <a:buNone/>
              <a:defRPr/>
            </a:pPr>
            <a:r>
              <a:rPr lang="en-US" altLang="en-US" sz="1250" dirty="0"/>
              <a:t>        John is very funny</a:t>
            </a:r>
          </a:p>
          <a:p>
            <a:pPr>
              <a:lnSpc>
                <a:spcPct val="90000"/>
              </a:lnSpc>
              <a:buNone/>
              <a:defRPr/>
            </a:pPr>
            <a:r>
              <a:rPr lang="en-US" altLang="en-US" sz="1250" dirty="0"/>
              <a:t>        </a:t>
            </a:r>
            <a:endParaRPr lang="en-US" sz="1250" dirty="0">
              <a:ea typeface="Tahoma"/>
              <a:cs typeface="Tahoma"/>
            </a:endParaRPr>
          </a:p>
          <a:p>
            <a:pPr>
              <a:lnSpc>
                <a:spcPct val="90000"/>
              </a:lnSpc>
              <a:buNone/>
              <a:defRPr/>
            </a:pPr>
            <a:r>
              <a:rPr lang="en-US" altLang="en-US" sz="1250" dirty="0"/>
              <a:t>        </a:t>
            </a:r>
            <a:r>
              <a:rPr lang="en-US" altLang="en-US" sz="1600" dirty="0"/>
              <a:t>When spoken to in a calm voice, allowing him time to process your request, he will do as ask almost all the time.  </a:t>
            </a:r>
            <a:endParaRPr lang="en-US" sz="1600" dirty="0">
              <a:ea typeface="Tahoma"/>
              <a:cs typeface="Tahoma"/>
            </a:endParaRPr>
          </a:p>
          <a:p>
            <a:pPr eaLnBrk="1" hangingPunct="1">
              <a:lnSpc>
                <a:spcPct val="90000"/>
              </a:lnSpc>
              <a:buNone/>
              <a:defRPr/>
            </a:pPr>
            <a:r>
              <a:rPr lang="en-US" altLang="en-US" sz="1275" dirty="0"/>
              <a:t>    </a:t>
            </a:r>
            <a:endParaRPr lang="en-US" altLang="en-US" sz="1275" dirty="0">
              <a:ea typeface="Tahoma"/>
              <a:cs typeface="Tahoma"/>
            </a:endParaRPr>
          </a:p>
          <a:p>
            <a:pPr eaLnBrk="1" hangingPunct="1">
              <a:lnSpc>
                <a:spcPct val="90000"/>
              </a:lnSpc>
              <a:buNone/>
              <a:defRPr/>
            </a:pPr>
            <a:r>
              <a:rPr lang="en-US" altLang="en-US" sz="1275" dirty="0"/>
              <a:t>   </a:t>
            </a:r>
          </a:p>
          <a:p>
            <a:pPr>
              <a:lnSpc>
                <a:spcPct val="90000"/>
              </a:lnSpc>
              <a:buNone/>
              <a:defRPr/>
            </a:pPr>
            <a:r>
              <a:rPr lang="en-US" altLang="en-US" sz="1250" dirty="0"/>
              <a:t>       </a:t>
            </a:r>
            <a:r>
              <a:rPr lang="en-US" altLang="en-US" sz="1500" dirty="0"/>
              <a:t>  </a:t>
            </a:r>
            <a:r>
              <a:rPr lang="en-US" altLang="en-US" sz="1600" dirty="0"/>
              <a:t>John has been the focus of three significant searches in Montgomery County.</a:t>
            </a:r>
            <a:endParaRPr lang="en-US" altLang="en-US" sz="1600" dirty="0">
              <a:ea typeface="Tahoma"/>
              <a:cs typeface="Tahoma"/>
            </a:endParaRPr>
          </a:p>
          <a:p>
            <a:pPr eaLnBrk="1" hangingPunct="1">
              <a:lnSpc>
                <a:spcPct val="90000"/>
              </a:lnSpc>
              <a:buNone/>
              <a:defRPr/>
            </a:pPr>
            <a:r>
              <a:rPr lang="en-US" altLang="en-US" sz="1275" dirty="0">
                <a:ea typeface="Tahoma"/>
                <a:cs typeface="Tahoma"/>
              </a:rPr>
              <a:t>  </a:t>
            </a:r>
          </a:p>
          <a:p>
            <a:pPr eaLnBrk="1" hangingPunct="1">
              <a:lnSpc>
                <a:spcPct val="90000"/>
              </a:lnSpc>
              <a:buNone/>
              <a:defRPr/>
            </a:pPr>
            <a:r>
              <a:rPr lang="en-US" altLang="en-US" sz="1275" dirty="0"/>
              <a:t>    </a:t>
            </a:r>
          </a:p>
          <a:p>
            <a:pPr eaLnBrk="1" hangingPunct="1">
              <a:lnSpc>
                <a:spcPct val="90000"/>
              </a:lnSpc>
              <a:buNone/>
              <a:defRPr/>
            </a:pPr>
            <a:r>
              <a:rPr lang="en-US" altLang="en-US" sz="1250" dirty="0"/>
              <a:t>     </a:t>
            </a:r>
            <a:endParaRPr lang="en-US" altLang="en-US" sz="1250" dirty="0">
              <a:ea typeface="Tahoma"/>
              <a:cs typeface="Tahoma"/>
            </a:endParaRPr>
          </a:p>
          <a:p>
            <a:pPr eaLnBrk="1" hangingPunct="1">
              <a:lnSpc>
                <a:spcPct val="90000"/>
              </a:lnSpc>
              <a:buFont typeface="Wingdings" panose="05000000000000000000" pitchFamily="2" charset="2"/>
              <a:buNone/>
              <a:defRPr/>
            </a:pPr>
            <a:endParaRPr lang="en-US" altLang="en-US" sz="1275" dirty="0"/>
          </a:p>
          <a:p>
            <a:pPr eaLnBrk="1" hangingPunct="1">
              <a:lnSpc>
                <a:spcPct val="90000"/>
              </a:lnSpc>
              <a:buFont typeface="Wingdings" panose="05000000000000000000" pitchFamily="2" charset="2"/>
              <a:buNone/>
              <a:defRPr/>
            </a:pPr>
            <a:endParaRPr lang="en-US" altLang="en-US" sz="1275" dirty="0"/>
          </a:p>
        </p:txBody>
      </p:sp>
      <p:pic>
        <p:nvPicPr>
          <p:cNvPr id="8" name="Picture 8" descr="A picture containing person, wall, indoor, man&#10;&#10;Description generated with very high confidence">
            <a:extLst>
              <a:ext uri="{FF2B5EF4-FFF2-40B4-BE49-F238E27FC236}">
                <a16:creationId xmlns:a16="http://schemas.microsoft.com/office/drawing/2014/main" xmlns="" id="{124DFBEE-597D-429A-B628-BFAAC8C9F222}"/>
              </a:ext>
            </a:extLst>
          </p:cNvPr>
          <p:cNvPicPr>
            <a:picLocks noChangeAspect="1"/>
          </p:cNvPicPr>
          <p:nvPr/>
        </p:nvPicPr>
        <p:blipFill rotWithShape="1">
          <a:blip r:embed="rId2"/>
          <a:srcRect t="7846" r="4" b="25345"/>
          <a:stretch/>
        </p:blipFill>
        <p:spPr>
          <a:xfrm>
            <a:off x="1530729" y="857256"/>
            <a:ext cx="1837944" cy="1637291"/>
          </a:xfrm>
          <a:prstGeom prst="rect">
            <a:avLst/>
          </a:prstGeom>
        </p:spPr>
      </p:pic>
      <p:pic>
        <p:nvPicPr>
          <p:cNvPr id="2" name="Picture 2" descr="A person sitting on a wooden table&#10;&#10;Description generated with very high confidence">
            <a:extLst>
              <a:ext uri="{FF2B5EF4-FFF2-40B4-BE49-F238E27FC236}">
                <a16:creationId xmlns:a16="http://schemas.microsoft.com/office/drawing/2014/main" xmlns="" id="{80E3EF17-81AB-4F43-B31E-0E11E41E02B8}"/>
              </a:ext>
            </a:extLst>
          </p:cNvPr>
          <p:cNvPicPr>
            <a:picLocks noChangeAspect="1"/>
          </p:cNvPicPr>
          <p:nvPr/>
        </p:nvPicPr>
        <p:blipFill rotWithShape="1">
          <a:blip r:embed="rId3"/>
          <a:srcRect r="4" b="33191"/>
          <a:stretch/>
        </p:blipFill>
        <p:spPr>
          <a:xfrm>
            <a:off x="3435283" y="857251"/>
            <a:ext cx="1837944" cy="1637290"/>
          </a:xfrm>
          <a:prstGeom prst="rect">
            <a:avLst/>
          </a:prstGeom>
        </p:spPr>
      </p:pic>
      <p:pic>
        <p:nvPicPr>
          <p:cNvPr id="12" name="Picture 12" descr="A person standing posing for the camera&#10;&#10;Description generated with very high confidence">
            <a:extLst>
              <a:ext uri="{FF2B5EF4-FFF2-40B4-BE49-F238E27FC236}">
                <a16:creationId xmlns:a16="http://schemas.microsoft.com/office/drawing/2014/main" xmlns="" id="{A744F99E-6B48-4EEC-B4D2-54F3EA03E0B6}"/>
              </a:ext>
            </a:extLst>
          </p:cNvPr>
          <p:cNvPicPr>
            <a:picLocks noChangeAspect="1"/>
          </p:cNvPicPr>
          <p:nvPr/>
        </p:nvPicPr>
        <p:blipFill rotWithShape="1">
          <a:blip r:embed="rId4"/>
          <a:srcRect r="6" b="32969"/>
          <a:stretch/>
        </p:blipFill>
        <p:spPr>
          <a:xfrm>
            <a:off x="5339837" y="857251"/>
            <a:ext cx="1837944" cy="1637290"/>
          </a:xfrm>
          <a:prstGeom prst="rect">
            <a:avLst/>
          </a:prstGeom>
        </p:spPr>
      </p:pic>
      <p:pic>
        <p:nvPicPr>
          <p:cNvPr id="10" name="Picture 10" descr="A person sitting in a boat on a body of water&#10;&#10;Description generated with high confidence">
            <a:extLst>
              <a:ext uri="{FF2B5EF4-FFF2-40B4-BE49-F238E27FC236}">
                <a16:creationId xmlns:a16="http://schemas.microsoft.com/office/drawing/2014/main" xmlns="" id="{53A1CC9E-1465-4705-8DB9-1FC33DDAFA10}"/>
              </a:ext>
            </a:extLst>
          </p:cNvPr>
          <p:cNvPicPr>
            <a:picLocks noChangeAspect="1"/>
          </p:cNvPicPr>
          <p:nvPr/>
        </p:nvPicPr>
        <p:blipFill rotWithShape="1">
          <a:blip r:embed="rId5"/>
          <a:srcRect t="9650" r="4" b="4"/>
          <a:stretch/>
        </p:blipFill>
        <p:spPr>
          <a:xfrm>
            <a:off x="1526787" y="2563117"/>
            <a:ext cx="2793178" cy="1684526"/>
          </a:xfrm>
          <a:prstGeom prst="rect">
            <a:avLst/>
          </a:prstGeom>
        </p:spPr>
      </p:pic>
      <p:pic>
        <p:nvPicPr>
          <p:cNvPr id="6" name="Picture 6" descr="A group of people holding a sign posing for the camera&#10;&#10;Description generated with very high confidence">
            <a:extLst>
              <a:ext uri="{FF2B5EF4-FFF2-40B4-BE49-F238E27FC236}">
                <a16:creationId xmlns:a16="http://schemas.microsoft.com/office/drawing/2014/main" xmlns="" id="{6905F8B1-37EE-43D7-8E28-0F0D8AE837E5}"/>
              </a:ext>
            </a:extLst>
          </p:cNvPr>
          <p:cNvPicPr>
            <a:picLocks noChangeAspect="1"/>
          </p:cNvPicPr>
          <p:nvPr/>
        </p:nvPicPr>
        <p:blipFill rotWithShape="1">
          <a:blip r:embed="rId6"/>
          <a:srcRect t="19080" r="3" b="210"/>
          <a:stretch/>
        </p:blipFill>
        <p:spPr>
          <a:xfrm>
            <a:off x="1524022" y="4312793"/>
            <a:ext cx="2788405" cy="1687956"/>
          </a:xfrm>
          <a:prstGeom prst="rect">
            <a:avLst/>
          </a:prstGeom>
        </p:spPr>
      </p:pic>
      <p:pic>
        <p:nvPicPr>
          <p:cNvPr id="4" name="Picture 4" descr="A person wearing a suit and tie standing in front of a building&#10;&#10;Description generated with very high confidence">
            <a:extLst>
              <a:ext uri="{FF2B5EF4-FFF2-40B4-BE49-F238E27FC236}">
                <a16:creationId xmlns:a16="http://schemas.microsoft.com/office/drawing/2014/main" xmlns="" id="{EAFFC2C9-9484-4E9A-81D6-A4E77EF5EDB3}"/>
              </a:ext>
            </a:extLst>
          </p:cNvPr>
          <p:cNvPicPr>
            <a:picLocks noChangeAspect="1"/>
          </p:cNvPicPr>
          <p:nvPr/>
        </p:nvPicPr>
        <p:blipFill rotWithShape="1">
          <a:blip r:embed="rId7"/>
          <a:srcRect r="3" b="4151"/>
          <a:stretch/>
        </p:blipFill>
        <p:spPr>
          <a:xfrm>
            <a:off x="4383792" y="2563119"/>
            <a:ext cx="2788421" cy="3437632"/>
          </a:xfrm>
          <a:prstGeom prst="rect">
            <a:avLst/>
          </a:prstGeom>
        </p:spPr>
      </p:pic>
      <p:pic>
        <p:nvPicPr>
          <p:cNvPr id="11" name="Picture 10" descr="A group of people looking at a computer&#10;&#10;Description generated with very high confidence">
            <a:extLst>
              <a:ext uri="{FF2B5EF4-FFF2-40B4-BE49-F238E27FC236}">
                <a16:creationId xmlns:a16="http://schemas.microsoft.com/office/drawing/2014/main" xmlns="" id="{53D561BC-1F6B-464E-A5E3-AE0D96CE6008}"/>
              </a:ext>
            </a:extLst>
          </p:cNvPr>
          <p:cNvPicPr>
            <a:picLocks noChangeAspect="1"/>
          </p:cNvPicPr>
          <p:nvPr/>
        </p:nvPicPr>
        <p:blipFill rotWithShape="1">
          <a:blip r:embed="rId8"/>
          <a:srcRect r="1" b="1639"/>
          <a:stretch/>
        </p:blipFill>
        <p:spPr>
          <a:xfrm>
            <a:off x="10363200" y="4876800"/>
            <a:ext cx="1638614" cy="1905000"/>
          </a:xfrm>
          <a:custGeom>
            <a:avLst/>
            <a:gdLst>
              <a:gd name="connsiteX0" fmla="*/ 0 w 6015567"/>
              <a:gd name="connsiteY0" fmla="*/ 0 h 3920044"/>
              <a:gd name="connsiteX1" fmla="*/ 6015567 w 6015567"/>
              <a:gd name="connsiteY1" fmla="*/ 0 h 3920044"/>
              <a:gd name="connsiteX2" fmla="*/ 6015567 w 6015567"/>
              <a:gd name="connsiteY2" fmla="*/ 3103224 h 3920044"/>
              <a:gd name="connsiteX3" fmla="*/ 3545908 w 6015567"/>
              <a:gd name="connsiteY3" fmla="*/ 3103224 h 3920044"/>
              <a:gd name="connsiteX4" fmla="*/ 3545908 w 6015567"/>
              <a:gd name="connsiteY4" fmla="*/ 3920044 h 3920044"/>
              <a:gd name="connsiteX5" fmla="*/ 0 w 6015567"/>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spTree>
    <p:extLst>
      <p:ext uri="{BB962C8B-B14F-4D97-AF65-F5344CB8AC3E}">
        <p14:creationId xmlns:p14="http://schemas.microsoft.com/office/powerpoint/2010/main" val="13221601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Rectangle 3">
            <a:extLst>
              <a:ext uri="{FF2B5EF4-FFF2-40B4-BE49-F238E27FC236}">
                <a16:creationId xmlns:a16="http://schemas.microsoft.com/office/drawing/2014/main" xmlns="" id="{EF0AB1CA-6BBE-431F-952C-BA5DEBE6E422}"/>
              </a:ext>
            </a:extLst>
          </p:cNvPr>
          <p:cNvSpPr>
            <a:spLocks noGrp="1" noChangeArrowheads="1"/>
          </p:cNvSpPr>
          <p:nvPr>
            <p:ph idx="1"/>
          </p:nvPr>
        </p:nvSpPr>
        <p:spPr>
          <a:xfrm>
            <a:off x="1235601" y="204367"/>
            <a:ext cx="8946541" cy="6389037"/>
          </a:xfrm>
        </p:spPr>
        <p:txBody>
          <a:bodyPr vert="horz" lIns="91440" tIns="45720" rIns="91440" bIns="45720" rtlCol="0" anchor="t">
            <a:normAutofit/>
          </a:bodyPr>
          <a:lstStyle/>
          <a:p>
            <a:pPr algn="ctr">
              <a:buFont typeface="Wingdings" panose="05000000000000000000" pitchFamily="2" charset="2"/>
              <a:buNone/>
            </a:pPr>
            <a:r>
              <a:rPr lang="en-US" altLang="en-US" dirty="0"/>
              <a:t>               </a:t>
            </a:r>
          </a:p>
          <a:p>
            <a:pPr algn="ctr">
              <a:buNone/>
            </a:pPr>
            <a:r>
              <a:rPr lang="en-US" altLang="en-US" sz="2800" dirty="0">
                <a:solidFill>
                  <a:srgbClr val="FFFF00"/>
                </a:solidFill>
              </a:rPr>
              <a:t>The Montgomery County Police Autism/IDD, Alzheimer’s/Dementia Outreach Unit</a:t>
            </a:r>
            <a:r>
              <a:rPr lang="en-US" altLang="en-US" dirty="0">
                <a:solidFill>
                  <a:schemeClr val="tx2">
                    <a:lumMod val="10000"/>
                  </a:schemeClr>
                </a:solidFill>
              </a:rPr>
              <a:t> </a:t>
            </a:r>
            <a:r>
              <a:rPr lang="en-US" altLang="en-US" sz="2400" dirty="0">
                <a:solidFill>
                  <a:schemeClr val="tx2">
                    <a:lumMod val="10000"/>
                  </a:schemeClr>
                </a:solidFill>
              </a:rPr>
              <a:t>provides a “total approach” to safety and awareness through education, outreach, follow up, empowerment and response. </a:t>
            </a:r>
          </a:p>
          <a:p>
            <a:pPr algn="ctr">
              <a:buFont typeface="Wingdings" panose="05000000000000000000" pitchFamily="2" charset="2"/>
              <a:buNone/>
            </a:pPr>
            <a:endParaRPr lang="en-US" altLang="en-US" dirty="0">
              <a:solidFill>
                <a:schemeClr val="tx2">
                  <a:lumMod val="10000"/>
                </a:schemeClr>
              </a:solidFill>
            </a:endParaRPr>
          </a:p>
          <a:p>
            <a:pPr algn="ctr">
              <a:buFont typeface="Wingdings" panose="05000000000000000000" pitchFamily="2" charset="2"/>
              <a:buNone/>
            </a:pPr>
            <a:r>
              <a:rPr lang="en-US" altLang="en-US" sz="2400" dirty="0">
                <a:solidFill>
                  <a:schemeClr val="tx2">
                    <a:lumMod val="10000"/>
                  </a:schemeClr>
                </a:solidFill>
              </a:rPr>
              <a:t>What began as a way to address calls for “critically at risk” missing persons has since grown to provide resources and support for all types interactions with law enforcement.</a:t>
            </a:r>
          </a:p>
          <a:p>
            <a:pPr algn="ctr">
              <a:buNone/>
            </a:pPr>
            <a:endParaRPr lang="en-US" altLang="en-US" sz="2400" dirty="0">
              <a:solidFill>
                <a:schemeClr val="tx2">
                  <a:lumMod val="10000"/>
                </a:schemeClr>
              </a:solidFill>
            </a:endParaRPr>
          </a:p>
          <a:p>
            <a:pPr algn="ctr">
              <a:buNone/>
            </a:pPr>
            <a:r>
              <a:rPr lang="en-US" altLang="en-US" sz="2400" dirty="0">
                <a:solidFill>
                  <a:schemeClr val="tx2">
                    <a:lumMod val="10000"/>
                  </a:schemeClr>
                </a:solidFill>
              </a:rPr>
              <a:t>Recognized as program model to follow by national advocacy organizations as well as the Department of Justice.</a:t>
            </a:r>
            <a:endParaRPr lang="en-US" dirty="0">
              <a:solidFill>
                <a:schemeClr val="tx2">
                  <a:lumMod val="10000"/>
                </a:schemeClr>
              </a:solidFill>
            </a:endParaRPr>
          </a:p>
          <a:p>
            <a:pPr algn="ctr">
              <a:buNone/>
            </a:pPr>
            <a:endParaRPr lang="en-US" altLang="en-US" sz="2400" dirty="0">
              <a:solidFill>
                <a:schemeClr val="tx2">
                  <a:lumMod val="1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xmlns="" id="{B711ADDC-E15A-48F1-A0AA-2651F618060F}"/>
              </a:ext>
            </a:extLst>
          </p:cNvPr>
          <p:cNvSpPr>
            <a:spLocks noGrp="1" noChangeArrowheads="1"/>
          </p:cNvSpPr>
          <p:nvPr>
            <p:ph type="title"/>
          </p:nvPr>
        </p:nvSpPr>
        <p:spPr/>
        <p:txBody>
          <a:bodyPr/>
          <a:lstStyle/>
          <a:p>
            <a:r>
              <a:rPr lang="en-US" altLang="en-US" sz="2800" dirty="0">
                <a:solidFill>
                  <a:srgbClr val="FF0000"/>
                </a:solidFill>
              </a:rPr>
              <a:t>EDUCATION OF OUR YOUNG PEOPLE</a:t>
            </a:r>
            <a:br>
              <a:rPr lang="en-US" altLang="en-US" sz="2800" dirty="0">
                <a:solidFill>
                  <a:srgbClr val="FF0000"/>
                </a:solidFill>
              </a:rPr>
            </a:br>
            <a:r>
              <a:rPr lang="en-US" altLang="en-US" sz="2800" dirty="0">
                <a:solidFill>
                  <a:srgbClr val="FF0000"/>
                </a:solidFill>
              </a:rPr>
              <a:t>MCPS and Private Schools</a:t>
            </a:r>
            <a:br>
              <a:rPr lang="en-US" altLang="en-US" sz="2800" dirty="0">
                <a:solidFill>
                  <a:srgbClr val="FF0000"/>
                </a:solidFill>
              </a:rPr>
            </a:br>
            <a:endParaRPr lang="en-US" altLang="en-US" sz="2800" dirty="0">
              <a:solidFill>
                <a:srgbClr val="FF0000"/>
              </a:solidFill>
            </a:endParaRPr>
          </a:p>
        </p:txBody>
      </p:sp>
      <p:sp>
        <p:nvSpPr>
          <p:cNvPr id="6" name="Content Placeholder 5">
            <a:extLst>
              <a:ext uri="{FF2B5EF4-FFF2-40B4-BE49-F238E27FC236}">
                <a16:creationId xmlns:a16="http://schemas.microsoft.com/office/drawing/2014/main" xmlns="" id="{14FB12F9-9A97-420C-8663-4DE509169498}"/>
              </a:ext>
            </a:extLst>
          </p:cNvPr>
          <p:cNvSpPr>
            <a:spLocks noGrp="1"/>
          </p:cNvSpPr>
          <p:nvPr>
            <p:ph sz="quarter" idx="4"/>
          </p:nvPr>
        </p:nvSpPr>
        <p:spPr>
          <a:xfrm>
            <a:off x="7445553" y="544748"/>
            <a:ext cx="4396339" cy="6313251"/>
          </a:xfrm>
        </p:spPr>
        <p:txBody>
          <a:bodyPr>
            <a:normAutofit fontScale="32500" lnSpcReduction="20000"/>
          </a:bodyPr>
          <a:lstStyle/>
          <a:p>
            <a:pPr marL="0" indent="0">
              <a:buNone/>
            </a:pPr>
            <a:r>
              <a:rPr lang="en-US" altLang="en-US" sz="6200" dirty="0">
                <a:solidFill>
                  <a:srgbClr val="FF0000"/>
                </a:solidFill>
              </a:rPr>
              <a:t>FOLLOW</a:t>
            </a:r>
            <a:r>
              <a:rPr lang="en-US" altLang="en-US" sz="6200" dirty="0"/>
              <a:t> the law to be safe</a:t>
            </a:r>
          </a:p>
          <a:p>
            <a:pPr marL="0" indent="0">
              <a:buNone/>
            </a:pPr>
            <a:r>
              <a:rPr lang="en-US" altLang="en-US" sz="6200" dirty="0">
                <a:solidFill>
                  <a:srgbClr val="FF0000"/>
                </a:solidFill>
              </a:rPr>
              <a:t>STAY</a:t>
            </a:r>
            <a:r>
              <a:rPr lang="en-US" altLang="en-US" sz="6200" dirty="0"/>
              <a:t> where you are when you meet the police</a:t>
            </a:r>
          </a:p>
          <a:p>
            <a:pPr marL="0" indent="0">
              <a:buNone/>
            </a:pPr>
            <a:r>
              <a:rPr lang="en-US" altLang="en-US" sz="6200" dirty="0">
                <a:solidFill>
                  <a:srgbClr val="FF0000"/>
                </a:solidFill>
              </a:rPr>
              <a:t>KEEP</a:t>
            </a:r>
            <a:r>
              <a:rPr lang="en-US" altLang="en-US" sz="6200" dirty="0"/>
              <a:t> your hands to yourself (don’t touch their stuff).</a:t>
            </a:r>
          </a:p>
          <a:p>
            <a:pPr marL="0" indent="0">
              <a:buNone/>
            </a:pPr>
            <a:r>
              <a:rPr lang="en-US" altLang="en-US" sz="6200" dirty="0">
                <a:solidFill>
                  <a:srgbClr val="FF0000"/>
                </a:solidFill>
              </a:rPr>
              <a:t>WHEN</a:t>
            </a:r>
            <a:r>
              <a:rPr lang="en-US" altLang="en-US" sz="6200" dirty="0"/>
              <a:t> the police tell you to do something, do it.</a:t>
            </a:r>
          </a:p>
          <a:p>
            <a:pPr marL="0" indent="0">
              <a:buNone/>
            </a:pPr>
            <a:r>
              <a:rPr lang="en-US" altLang="en-US" sz="6200" dirty="0">
                <a:solidFill>
                  <a:srgbClr val="FF0000"/>
                </a:solidFill>
              </a:rPr>
              <a:t>TELL </a:t>
            </a:r>
            <a:r>
              <a:rPr lang="en-US" altLang="en-US" sz="6200" dirty="0"/>
              <a:t>the police about your disability. </a:t>
            </a:r>
          </a:p>
          <a:p>
            <a:pPr marL="0" indent="0">
              <a:buNone/>
            </a:pPr>
            <a:r>
              <a:rPr lang="en-US" altLang="en-US" sz="6200" dirty="0">
                <a:solidFill>
                  <a:srgbClr val="FF0000"/>
                </a:solidFill>
              </a:rPr>
              <a:t>TELL</a:t>
            </a:r>
            <a:r>
              <a:rPr lang="en-US" altLang="en-US" sz="6200" dirty="0"/>
              <a:t> where you are when you call 911</a:t>
            </a:r>
          </a:p>
          <a:p>
            <a:pPr marL="0" indent="0">
              <a:buNone/>
            </a:pPr>
            <a:r>
              <a:rPr lang="en-US" altLang="en-US" sz="6200" dirty="0">
                <a:solidFill>
                  <a:srgbClr val="FF0000"/>
                </a:solidFill>
              </a:rPr>
              <a:t>DON’T</a:t>
            </a:r>
            <a:r>
              <a:rPr lang="en-US" altLang="en-US" sz="6200" dirty="0"/>
              <a:t> run from the police</a:t>
            </a:r>
          </a:p>
          <a:p>
            <a:pPr marL="0" indent="0">
              <a:buNone/>
            </a:pPr>
            <a:r>
              <a:rPr lang="en-US" altLang="en-US" sz="6200" dirty="0"/>
              <a:t>     We provide students with the knowledge that if they feel an encounter was unjust or unlawful, they can absolutely make a formal complaint.</a:t>
            </a:r>
          </a:p>
          <a:p>
            <a:pPr marL="0" indent="0">
              <a:buNone/>
            </a:pPr>
            <a:r>
              <a:rPr lang="en-US" altLang="en-US" sz="6200" dirty="0"/>
              <a:t>We only ask that they obey the officers instructions at the time of the encounter. </a:t>
            </a:r>
          </a:p>
          <a:p>
            <a:endParaRPr lang="en-US" dirty="0"/>
          </a:p>
        </p:txBody>
      </p:sp>
      <p:sp>
        <p:nvSpPr>
          <p:cNvPr id="218115" name="Rectangle 3">
            <a:extLst>
              <a:ext uri="{FF2B5EF4-FFF2-40B4-BE49-F238E27FC236}">
                <a16:creationId xmlns:a16="http://schemas.microsoft.com/office/drawing/2014/main" xmlns="" id="{3F379E97-E547-46B0-BBC0-AC660C1A77EC}"/>
              </a:ext>
            </a:extLst>
          </p:cNvPr>
          <p:cNvSpPr>
            <a:spLocks noGrp="1" noChangeArrowheads="1"/>
          </p:cNvSpPr>
          <p:nvPr>
            <p:ph sz="half" idx="2"/>
          </p:nvPr>
        </p:nvSpPr>
        <p:spPr>
          <a:xfrm>
            <a:off x="525423" y="2648780"/>
            <a:ext cx="6742670" cy="4798240"/>
          </a:xfrm>
        </p:spPr>
        <p:txBody>
          <a:bodyPr vert="horz" lIns="91440" tIns="45720" rIns="91440" bIns="45720" rtlCol="0" anchor="t">
            <a:normAutofit fontScale="40000" lnSpcReduction="20000"/>
          </a:bodyPr>
          <a:lstStyle/>
          <a:p>
            <a:pPr>
              <a:buFont typeface="Wingdings" panose="05000000000000000000" pitchFamily="2" charset="2"/>
              <a:buNone/>
            </a:pPr>
            <a:endParaRPr lang="en-US" altLang="en-US" dirty="0"/>
          </a:p>
          <a:p>
            <a:pPr>
              <a:buFont typeface="Wingdings" panose="05000000000000000000" pitchFamily="2" charset="2"/>
              <a:buNone/>
            </a:pPr>
            <a:endParaRPr lang="en-US" altLang="en-US" dirty="0"/>
          </a:p>
          <a:p>
            <a:pPr algn="ctr">
              <a:buNone/>
            </a:pPr>
            <a:endParaRPr lang="en-US" altLang="en-US" dirty="0" smtClean="0"/>
          </a:p>
          <a:p>
            <a:pPr algn="ctr">
              <a:buNone/>
            </a:pPr>
            <a:r>
              <a:rPr lang="en-US" altLang="en-US" sz="6000" dirty="0" smtClean="0"/>
              <a:t>Law Enforcement and </a:t>
            </a:r>
            <a:r>
              <a:rPr lang="en-US" altLang="en-US" sz="6000" dirty="0"/>
              <a:t>Autism/IDD</a:t>
            </a:r>
          </a:p>
          <a:p>
            <a:pPr algn="ctr">
              <a:buNone/>
            </a:pPr>
            <a:r>
              <a:rPr lang="en-US" altLang="en-US" sz="6000" dirty="0"/>
              <a:t>"Ensuring positive/effective AND safe interactions with Law Enforcement"</a:t>
            </a:r>
          </a:p>
          <a:p>
            <a:pPr algn="ctr">
              <a:buFont typeface="Wingdings" panose="05000000000000000000" pitchFamily="2" charset="2"/>
              <a:buNone/>
            </a:pPr>
            <a:endParaRPr lang="en-US" altLang="en-US" sz="6000" dirty="0"/>
          </a:p>
          <a:p>
            <a:pPr algn="ctr">
              <a:buNone/>
            </a:pPr>
            <a:r>
              <a:rPr lang="en-US" altLang="en-US" sz="6000" dirty="0"/>
              <a:t>The program uses officers experiences as well as the Be Safe curriculum to give the students an extensive overview of how to </a:t>
            </a:r>
            <a:r>
              <a:rPr lang="en-US" altLang="en-US" sz="6000" dirty="0">
                <a:solidFill>
                  <a:srgbClr val="FF0000"/>
                </a:solidFill>
              </a:rPr>
              <a:t>be safe</a:t>
            </a:r>
            <a:r>
              <a:rPr lang="en-US" altLang="en-US" sz="6000" dirty="0"/>
              <a:t> in the community and have positive interactions with law enforcement. </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defRPr/>
            </a:pPr>
            <a:endParaRPr lang="en-US" altLang="en-US">
              <a:ea typeface="+mj-ea"/>
            </a:endParaRPr>
          </a:p>
        </p:txBody>
      </p:sp>
      <p:sp>
        <p:nvSpPr>
          <p:cNvPr id="188419" name="Rectangle 3"/>
          <p:cNvSpPr>
            <a:spLocks noGrp="1" noChangeArrowheads="1"/>
          </p:cNvSpPr>
          <p:nvPr>
            <p:ph type="body" idx="1"/>
          </p:nvPr>
        </p:nvSpPr>
        <p:spPr/>
        <p:txBody>
          <a:bodyPr>
            <a:normAutofit lnSpcReduction="10000"/>
          </a:bodyPr>
          <a:lstStyle/>
          <a:p>
            <a:pPr marL="609600" indent="-609600" eaLnBrk="1" hangingPunct="1">
              <a:buFont typeface="Wingdings" charset="0"/>
              <a:buNone/>
            </a:pPr>
            <a:r>
              <a:rPr lang="en-US" sz="2800" dirty="0">
                <a:latin typeface="Arial" charset="0"/>
                <a:cs typeface="Arial" charset="0"/>
              </a:rPr>
              <a:t>        </a:t>
            </a:r>
            <a:r>
              <a:rPr lang="en-US" dirty="0">
                <a:solidFill>
                  <a:srgbClr val="FFFF00"/>
                </a:solidFill>
                <a:latin typeface="Arial" charset="0"/>
                <a:cs typeface="Arial" charset="0"/>
              </a:rPr>
              <a:t>What should you do when you call 911?</a:t>
            </a:r>
          </a:p>
          <a:p>
            <a:pPr marL="609600" indent="-609600" eaLnBrk="1" hangingPunct="1">
              <a:buFont typeface="Wingdings" charset="0"/>
              <a:buNone/>
            </a:pPr>
            <a:endParaRPr lang="en-US" dirty="0">
              <a:solidFill>
                <a:srgbClr val="FFFF00"/>
              </a:solidFill>
              <a:latin typeface="Arial" charset="0"/>
              <a:cs typeface="Arial" charset="0"/>
            </a:endParaRPr>
          </a:p>
          <a:p>
            <a:pPr marL="609600" indent="-609600" eaLnBrk="1" hangingPunct="1">
              <a:buFont typeface="Wingdings" charset="0"/>
              <a:buAutoNum type="arabicPeriod"/>
            </a:pPr>
            <a:r>
              <a:rPr lang="en-US" sz="2800" dirty="0">
                <a:solidFill>
                  <a:srgbClr val="FF0000"/>
                </a:solidFill>
                <a:latin typeface="Arial" charset="0"/>
                <a:cs typeface="Arial" charset="0"/>
              </a:rPr>
              <a:t>STAY CALM</a:t>
            </a:r>
            <a:r>
              <a:rPr lang="en-US" sz="2800" dirty="0">
                <a:latin typeface="Arial" charset="0"/>
                <a:cs typeface="Arial" charset="0"/>
              </a:rPr>
              <a:t> </a:t>
            </a:r>
          </a:p>
          <a:p>
            <a:pPr marL="609600" indent="-609600" eaLnBrk="1" hangingPunct="1">
              <a:buFont typeface="Wingdings" charset="0"/>
              <a:buAutoNum type="arabicPeriod"/>
            </a:pPr>
            <a:r>
              <a:rPr lang="en-US" sz="2800" dirty="0">
                <a:solidFill>
                  <a:srgbClr val="FF0000"/>
                </a:solidFill>
                <a:latin typeface="Arial" charset="0"/>
                <a:cs typeface="Arial" charset="0"/>
              </a:rPr>
              <a:t>SAY</a:t>
            </a:r>
            <a:r>
              <a:rPr lang="en-US" sz="2800" dirty="0">
                <a:latin typeface="Arial" charset="0"/>
                <a:cs typeface="Arial" charset="0"/>
              </a:rPr>
              <a:t> Where you are</a:t>
            </a:r>
          </a:p>
          <a:p>
            <a:pPr marL="609600" indent="-609600" eaLnBrk="1" hangingPunct="1">
              <a:buFont typeface="Wingdings" charset="0"/>
              <a:buAutoNum type="arabicPeriod"/>
            </a:pPr>
            <a:r>
              <a:rPr lang="en-US" sz="2800" dirty="0">
                <a:solidFill>
                  <a:srgbClr val="FF0000"/>
                </a:solidFill>
                <a:latin typeface="Arial" charset="0"/>
                <a:cs typeface="Arial" charset="0"/>
              </a:rPr>
              <a:t>SAY</a:t>
            </a:r>
            <a:r>
              <a:rPr lang="en-US" sz="2800" dirty="0">
                <a:latin typeface="Arial" charset="0"/>
                <a:cs typeface="Arial" charset="0"/>
              </a:rPr>
              <a:t> WHO you are “self disclosure”</a:t>
            </a:r>
          </a:p>
          <a:p>
            <a:pPr marL="609600" indent="-609600" eaLnBrk="1" hangingPunct="1">
              <a:buFont typeface="Wingdings" charset="0"/>
              <a:buAutoNum type="arabicPeriod"/>
            </a:pPr>
            <a:r>
              <a:rPr lang="en-US" sz="2800" dirty="0">
                <a:solidFill>
                  <a:srgbClr val="FF0000"/>
                </a:solidFill>
                <a:latin typeface="Arial" charset="0"/>
                <a:cs typeface="Arial" charset="0"/>
              </a:rPr>
              <a:t>TELL</a:t>
            </a:r>
            <a:r>
              <a:rPr lang="en-US" sz="2800" dirty="0">
                <a:latin typeface="Arial" charset="0"/>
                <a:cs typeface="Arial" charset="0"/>
              </a:rPr>
              <a:t> what happened, why you are calling</a:t>
            </a:r>
          </a:p>
          <a:p>
            <a:pPr marL="609600" indent="-609600" eaLnBrk="1" hangingPunct="1">
              <a:buFont typeface="Wingdings" charset="0"/>
              <a:buAutoNum type="arabicPeriod"/>
            </a:pPr>
            <a:r>
              <a:rPr lang="en-US" sz="2800" dirty="0">
                <a:solidFill>
                  <a:srgbClr val="FF0000"/>
                </a:solidFill>
                <a:latin typeface="Arial" charset="0"/>
                <a:cs typeface="Arial" charset="0"/>
              </a:rPr>
              <a:t>TELL</a:t>
            </a:r>
            <a:r>
              <a:rPr lang="en-US" sz="2800" dirty="0">
                <a:latin typeface="Arial" charset="0"/>
                <a:cs typeface="Arial" charset="0"/>
              </a:rPr>
              <a:t> if somebody is injured</a:t>
            </a:r>
          </a:p>
          <a:p>
            <a:pPr marL="609600" indent="-609600" eaLnBrk="1" hangingPunct="1">
              <a:buFont typeface="Wingdings" charset="0"/>
              <a:buNone/>
            </a:pPr>
            <a:r>
              <a:rPr lang="en-US" sz="2800" dirty="0">
                <a:latin typeface="Arial" charset="0"/>
                <a:cs typeface="Arial" charset="0"/>
              </a:rPr>
              <a:t>    </a:t>
            </a:r>
          </a:p>
          <a:p>
            <a:pPr marL="609600" indent="-609600" eaLnBrk="1" hangingPunct="1">
              <a:buFont typeface="Wingdings" charset="0"/>
              <a:buAutoNum type="arabicPeriod"/>
            </a:pPr>
            <a:endParaRPr lang="en-US" sz="2800" dirty="0">
              <a:latin typeface="Arial" charset="0"/>
              <a:cs typeface="Arial" charset="0"/>
            </a:endParaRPr>
          </a:p>
        </p:txBody>
      </p:sp>
    </p:spTree>
    <p:extLst>
      <p:ext uri="{BB962C8B-B14F-4D97-AF65-F5344CB8AC3E}">
        <p14:creationId xmlns:p14="http://schemas.microsoft.com/office/powerpoint/2010/main" val="3240544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nodePh="1">
                                  <p:stCondLst>
                                    <p:cond delay="0"/>
                                  </p:stCondLst>
                                  <p:endCondLst>
                                    <p:cond evt="begin" delay="0">
                                      <p:tn val="5"/>
                                    </p:cond>
                                  </p:endCondLst>
                                  <p:childTnLst>
                                    <p:set>
                                      <p:cBhvr>
                                        <p:cTn id="6" dur="1" fill="hold">
                                          <p:stCondLst>
                                            <p:cond delay="0"/>
                                          </p:stCondLst>
                                        </p:cTn>
                                        <p:tgtEl>
                                          <p:spTgt spid="188418"/>
                                        </p:tgtEl>
                                        <p:attrNameLst>
                                          <p:attrName>style.visibility</p:attrName>
                                        </p:attrNameLst>
                                      </p:cBhvr>
                                      <p:to>
                                        <p:strVal val="visible"/>
                                      </p:to>
                                    </p:set>
                                    <p:animEffect transition="in" filter="dissolve">
                                      <p:cBhvr>
                                        <p:cTn id="7" dur="500"/>
                                        <p:tgtEl>
                                          <p:spTgt spid="1884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8419">
                                            <p:txEl>
                                              <p:pRg st="0" end="0"/>
                                            </p:txEl>
                                          </p:spTgt>
                                        </p:tgtEl>
                                        <p:attrNameLst>
                                          <p:attrName>style.visibility</p:attrName>
                                        </p:attrNameLst>
                                      </p:cBhvr>
                                      <p:to>
                                        <p:strVal val="visible"/>
                                      </p:to>
                                    </p:set>
                                    <p:animEffect transition="in" filter="dissolve">
                                      <p:cBhvr>
                                        <p:cTn id="12" dur="500"/>
                                        <p:tgtEl>
                                          <p:spTgt spid="1884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8419">
                                            <p:txEl>
                                              <p:pRg st="2" end="2"/>
                                            </p:txEl>
                                          </p:spTgt>
                                        </p:tgtEl>
                                        <p:attrNameLst>
                                          <p:attrName>style.visibility</p:attrName>
                                        </p:attrNameLst>
                                      </p:cBhvr>
                                      <p:to>
                                        <p:strVal val="visible"/>
                                      </p:to>
                                    </p:set>
                                    <p:animEffect transition="in" filter="dissolve">
                                      <p:cBhvr>
                                        <p:cTn id="17" dur="500"/>
                                        <p:tgtEl>
                                          <p:spTgt spid="1884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8419">
                                            <p:txEl>
                                              <p:pRg st="3" end="3"/>
                                            </p:txEl>
                                          </p:spTgt>
                                        </p:tgtEl>
                                        <p:attrNameLst>
                                          <p:attrName>style.visibility</p:attrName>
                                        </p:attrNameLst>
                                      </p:cBhvr>
                                      <p:to>
                                        <p:strVal val="visible"/>
                                      </p:to>
                                    </p:set>
                                    <p:animEffect transition="in" filter="dissolve">
                                      <p:cBhvr>
                                        <p:cTn id="22" dur="500"/>
                                        <p:tgtEl>
                                          <p:spTgt spid="1884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8419">
                                            <p:txEl>
                                              <p:pRg st="4" end="4"/>
                                            </p:txEl>
                                          </p:spTgt>
                                        </p:tgtEl>
                                        <p:attrNameLst>
                                          <p:attrName>style.visibility</p:attrName>
                                        </p:attrNameLst>
                                      </p:cBhvr>
                                      <p:to>
                                        <p:strVal val="visible"/>
                                      </p:to>
                                    </p:set>
                                    <p:animEffect transition="in" filter="dissolve">
                                      <p:cBhvr>
                                        <p:cTn id="27" dur="500"/>
                                        <p:tgtEl>
                                          <p:spTgt spid="1884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8419">
                                            <p:txEl>
                                              <p:pRg st="5" end="5"/>
                                            </p:txEl>
                                          </p:spTgt>
                                        </p:tgtEl>
                                        <p:attrNameLst>
                                          <p:attrName>style.visibility</p:attrName>
                                        </p:attrNameLst>
                                      </p:cBhvr>
                                      <p:to>
                                        <p:strVal val="visible"/>
                                      </p:to>
                                    </p:set>
                                    <p:animEffect transition="in" filter="dissolve">
                                      <p:cBhvr>
                                        <p:cTn id="32" dur="500"/>
                                        <p:tgtEl>
                                          <p:spTgt spid="18841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8419">
                                            <p:txEl>
                                              <p:pRg st="6" end="6"/>
                                            </p:txEl>
                                          </p:spTgt>
                                        </p:tgtEl>
                                        <p:attrNameLst>
                                          <p:attrName>style.visibility</p:attrName>
                                        </p:attrNameLst>
                                      </p:cBhvr>
                                      <p:to>
                                        <p:strVal val="visible"/>
                                      </p:to>
                                    </p:set>
                                    <p:animEffect transition="in" filter="dissolve">
                                      <p:cBhvr>
                                        <p:cTn id="37" dur="500"/>
                                        <p:tgtEl>
                                          <p:spTgt spid="18841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8419">
                                            <p:txEl>
                                              <p:pRg st="7" end="7"/>
                                            </p:txEl>
                                          </p:spTgt>
                                        </p:tgtEl>
                                        <p:attrNameLst>
                                          <p:attrName>style.visibility</p:attrName>
                                        </p:attrNameLst>
                                      </p:cBhvr>
                                      <p:to>
                                        <p:strVal val="visible"/>
                                      </p:to>
                                    </p:set>
                                    <p:animEffect transition="in" filter="dissolve">
                                      <p:cBhvr>
                                        <p:cTn id="42" dur="500"/>
                                        <p:tgtEl>
                                          <p:spTgt spid="1884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p:bldP spid="18841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xmlns="" id="{6164AAE3-7C0A-4995-837C-71E62717EAD8}"/>
              </a:ext>
            </a:extLst>
          </p:cNvPr>
          <p:cNvSpPr>
            <a:spLocks noGrp="1" noChangeArrowheads="1"/>
          </p:cNvSpPr>
          <p:nvPr>
            <p:ph type="title"/>
          </p:nvPr>
        </p:nvSpPr>
        <p:spPr/>
        <p:txBody>
          <a:bodyPr/>
          <a:lstStyle/>
          <a:p>
            <a:r>
              <a:rPr lang="en-US" altLang="en-US" sz="3200" dirty="0"/>
              <a:t>“Officer can I show you my ID Bracelet?”</a:t>
            </a:r>
            <a:br>
              <a:rPr lang="en-US" altLang="en-US" sz="3200" dirty="0"/>
            </a:br>
            <a:r>
              <a:rPr lang="en-US" altLang="en-US" sz="3200" dirty="0"/>
              <a:t>“Can I tell </a:t>
            </a:r>
            <a:r>
              <a:rPr lang="en-US" altLang="en-US" sz="3200" dirty="0">
                <a:solidFill>
                  <a:schemeClr val="tx1"/>
                </a:solidFill>
              </a:rPr>
              <a:t>you</a:t>
            </a:r>
            <a:r>
              <a:rPr lang="en-US" altLang="en-US" sz="3200" dirty="0">
                <a:solidFill>
                  <a:srgbClr val="FADAEC"/>
                </a:solidFill>
              </a:rPr>
              <a:t> </a:t>
            </a:r>
            <a:r>
              <a:rPr lang="en-US" altLang="en-US" sz="3200" dirty="0"/>
              <a:t>a little about me?”</a:t>
            </a:r>
          </a:p>
        </p:txBody>
      </p:sp>
      <p:sp>
        <p:nvSpPr>
          <p:cNvPr id="206851" name="Rectangle 3">
            <a:extLst>
              <a:ext uri="{FF2B5EF4-FFF2-40B4-BE49-F238E27FC236}">
                <a16:creationId xmlns:a16="http://schemas.microsoft.com/office/drawing/2014/main" xmlns="" id="{A207D67D-8579-4DFC-A4C2-8C13AD7A5DC3}"/>
              </a:ext>
            </a:extLst>
          </p:cNvPr>
          <p:cNvSpPr>
            <a:spLocks noGrp="1" noChangeArrowheads="1"/>
          </p:cNvSpPr>
          <p:nvPr>
            <p:ph idx="1"/>
          </p:nvPr>
        </p:nvSpPr>
        <p:spPr/>
        <p:txBody>
          <a:bodyPr>
            <a:normAutofit fontScale="92500" lnSpcReduction="10000"/>
          </a:bodyPr>
          <a:lstStyle/>
          <a:p>
            <a:pPr>
              <a:buFont typeface="Wingdings" panose="05000000000000000000" pitchFamily="2" charset="2"/>
              <a:buNone/>
            </a:pPr>
            <a:r>
              <a:rPr lang="en-US" altLang="en-US" sz="2000" dirty="0">
                <a:solidFill>
                  <a:srgbClr val="FFFF00"/>
                </a:solidFill>
              </a:rPr>
              <a:t>ID BRACELETS…</a:t>
            </a:r>
            <a:endParaRPr lang="en-US" altLang="en-US" dirty="0">
              <a:solidFill>
                <a:srgbClr val="FFFF00"/>
              </a:solidFill>
            </a:endParaRPr>
          </a:p>
          <a:p>
            <a:pPr>
              <a:buFont typeface="Wingdings" panose="05000000000000000000" pitchFamily="2" charset="2"/>
              <a:buNone/>
            </a:pPr>
            <a:r>
              <a:rPr lang="en-US" altLang="en-US" sz="1800" dirty="0">
                <a:solidFill>
                  <a:srgbClr val="FF0000"/>
                </a:solidFill>
              </a:rPr>
              <a:t>WEIGHING SAFETY VS INDEPDENCE</a:t>
            </a:r>
            <a:endParaRPr lang="en-US" altLang="en-US" sz="2000" dirty="0">
              <a:solidFill>
                <a:srgbClr val="FF0000"/>
              </a:solidFill>
            </a:endParaRPr>
          </a:p>
          <a:p>
            <a:pPr>
              <a:buFont typeface="Wingdings" panose="05000000000000000000" pitchFamily="2" charset="2"/>
              <a:buNone/>
            </a:pPr>
            <a:r>
              <a:rPr lang="en-US" altLang="en-US" sz="2000" dirty="0"/>
              <a:t>Why should I have my child get used</a:t>
            </a:r>
          </a:p>
          <a:p>
            <a:pPr>
              <a:buFont typeface="Wingdings" panose="05000000000000000000" pitchFamily="2" charset="2"/>
              <a:buNone/>
            </a:pPr>
            <a:r>
              <a:rPr lang="en-US" altLang="en-US" sz="2000" dirty="0"/>
              <a:t>to showing an officer their ID bracelet?</a:t>
            </a:r>
          </a:p>
          <a:p>
            <a:pPr>
              <a:buFont typeface="Wingdings" panose="05000000000000000000" pitchFamily="2" charset="2"/>
              <a:buNone/>
            </a:pPr>
            <a:endParaRPr lang="en-US" altLang="en-US" sz="2000" dirty="0"/>
          </a:p>
          <a:p>
            <a:pPr>
              <a:buFont typeface="Wingdings" panose="05000000000000000000" pitchFamily="2" charset="2"/>
              <a:buNone/>
            </a:pPr>
            <a:endParaRPr lang="en-US" altLang="en-US" sz="2000" dirty="0"/>
          </a:p>
          <a:p>
            <a:pPr>
              <a:buFont typeface="Wingdings" panose="05000000000000000000" pitchFamily="2" charset="2"/>
              <a:buNone/>
            </a:pPr>
            <a:r>
              <a:rPr lang="en-US" altLang="en-US" sz="2400" dirty="0">
                <a:solidFill>
                  <a:srgbClr val="FFFF00"/>
                </a:solidFill>
              </a:rPr>
              <a:t>There may be “BUMPS” </a:t>
            </a:r>
          </a:p>
          <a:p>
            <a:pPr>
              <a:buFont typeface="Wingdings" panose="05000000000000000000" pitchFamily="2" charset="2"/>
              <a:buNone/>
            </a:pPr>
            <a:r>
              <a:rPr lang="en-US" altLang="en-US" sz="2400" dirty="0">
                <a:solidFill>
                  <a:srgbClr val="FFFF00"/>
                </a:solidFill>
              </a:rPr>
              <a:t>on the road to </a:t>
            </a:r>
          </a:p>
          <a:p>
            <a:pPr>
              <a:buFont typeface="Wingdings" panose="05000000000000000000" pitchFamily="2" charset="2"/>
              <a:buNone/>
            </a:pPr>
            <a:r>
              <a:rPr lang="en-US" altLang="en-US" sz="2400" dirty="0">
                <a:solidFill>
                  <a:srgbClr val="FFFF00"/>
                </a:solidFill>
              </a:rPr>
              <a:t>Independence, our job is </a:t>
            </a:r>
          </a:p>
          <a:p>
            <a:pPr>
              <a:buFont typeface="Wingdings" panose="05000000000000000000" pitchFamily="2" charset="2"/>
              <a:buNone/>
            </a:pPr>
            <a:r>
              <a:rPr lang="en-US" altLang="en-US" sz="2400" dirty="0">
                <a:solidFill>
                  <a:srgbClr val="FFFF00"/>
                </a:solidFill>
              </a:rPr>
              <a:t>to make the bumps navigable</a:t>
            </a:r>
            <a:r>
              <a:rPr lang="en-US" altLang="en-US" sz="2800" dirty="0">
                <a:solidFill>
                  <a:srgbClr val="FFFF00"/>
                </a:solidFill>
              </a:rPr>
              <a:t>. </a:t>
            </a:r>
          </a:p>
        </p:txBody>
      </p:sp>
      <p:pic>
        <p:nvPicPr>
          <p:cNvPr id="206852" name="Picture 4" descr="jakeidmarcus">
            <a:extLst>
              <a:ext uri="{FF2B5EF4-FFF2-40B4-BE49-F238E27FC236}">
                <a16:creationId xmlns:a16="http://schemas.microsoft.com/office/drawing/2014/main" xmlns="" id="{91C17A89-6186-435E-8507-F6C248147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1" y="1600200"/>
            <a:ext cx="3656013" cy="474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xmlns="" id="{135EDAD7-4360-44DE-87D9-C72D88725D7B}"/>
              </a:ext>
            </a:extLst>
          </p:cNvPr>
          <p:cNvSpPr>
            <a:spLocks noGrp="1" noChangeArrowheads="1"/>
          </p:cNvSpPr>
          <p:nvPr>
            <p:ph type="ctrTitle"/>
          </p:nvPr>
        </p:nvSpPr>
        <p:spPr>
          <a:xfrm>
            <a:off x="983231" y="938953"/>
            <a:ext cx="6630143" cy="4980094"/>
          </a:xfrm>
        </p:spPr>
        <p:txBody>
          <a:bodyPr anchor="ctr">
            <a:normAutofit/>
          </a:bodyPr>
          <a:lstStyle/>
          <a:p>
            <a:pPr algn="r">
              <a:lnSpc>
                <a:spcPct val="90000"/>
              </a:lnSpc>
            </a:pPr>
            <a:r>
              <a:rPr lang="en-US" altLang="en-US" sz="3400" b="1" dirty="0"/>
              <a:t>Wandering/Elopement Concerns…</a:t>
            </a:r>
            <a:br>
              <a:rPr lang="en-US" altLang="en-US" sz="3400" b="1" dirty="0"/>
            </a:br>
            <a:r>
              <a:rPr lang="en-US" altLang="en-US" sz="3400" dirty="0"/>
              <a:t/>
            </a:r>
            <a:br>
              <a:rPr lang="en-US" altLang="en-US" sz="3400" dirty="0"/>
            </a:br>
            <a:r>
              <a:rPr lang="en-US" altLang="en-US" sz="3400" dirty="0"/>
              <a:t>MCPD averages 3-8 "found and or "critically at risk" missing persons a week who have Autism/IDD, Alzheimer's/Dementia</a:t>
            </a:r>
          </a:p>
        </p:txBody>
      </p:sp>
      <p:sp>
        <p:nvSpPr>
          <p:cNvPr id="214019" name="Rectangle 3">
            <a:extLst>
              <a:ext uri="{FF2B5EF4-FFF2-40B4-BE49-F238E27FC236}">
                <a16:creationId xmlns:a16="http://schemas.microsoft.com/office/drawing/2014/main" xmlns="" id="{7A7C5510-3EA0-4452-BF01-03F17E59329F}"/>
              </a:ext>
            </a:extLst>
          </p:cNvPr>
          <p:cNvSpPr>
            <a:spLocks noGrp="1" noChangeArrowheads="1"/>
          </p:cNvSpPr>
          <p:nvPr>
            <p:ph type="subTitle" idx="1"/>
          </p:nvPr>
        </p:nvSpPr>
        <p:spPr>
          <a:xfrm>
            <a:off x="8200576" y="1317171"/>
            <a:ext cx="2872975" cy="2787901"/>
          </a:xfrm>
        </p:spPr>
        <p:txBody>
          <a:bodyPr anchor="ctr">
            <a:normAutofit/>
          </a:bodyPr>
          <a:lstStyle/>
          <a:p>
            <a:r>
              <a:rPr lang="en-US" altLang="en-US" dirty="0">
                <a:solidFill>
                  <a:schemeClr val="bg2"/>
                </a:solidFill>
              </a:rPr>
              <a:t>***This total does not include all other "critical at risk" persons in other categories.</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xmlns="" id="{C8B70F4F-0F5E-472D-9DE4-052938319140}"/>
              </a:ext>
            </a:extLst>
          </p:cNvPr>
          <p:cNvSpPr>
            <a:spLocks noGrp="1" noChangeArrowheads="1"/>
          </p:cNvSpPr>
          <p:nvPr>
            <p:ph type="title"/>
          </p:nvPr>
        </p:nvSpPr>
        <p:spPr>
          <a:xfrm>
            <a:off x="8044191" y="-337125"/>
            <a:ext cx="3342459" cy="6013619"/>
          </a:xfrm>
        </p:spPr>
        <p:txBody>
          <a:bodyPr vert="horz" lIns="91440" tIns="45720" rIns="91440" bIns="45720" rtlCol="0" anchor="b">
            <a:noAutofit/>
          </a:bodyPr>
          <a:lstStyle/>
          <a:p>
            <a:pPr>
              <a:lnSpc>
                <a:spcPct val="90000"/>
              </a:lnSpc>
            </a:pPr>
            <a:r>
              <a:rPr lang="en-US" altLang="en-US" sz="2000" dirty="0"/>
              <a:t/>
            </a:r>
            <a:br>
              <a:rPr lang="en-US" altLang="en-US" sz="2000" dirty="0"/>
            </a:br>
            <a:r>
              <a:rPr lang="en-US" altLang="en-US" sz="2000" dirty="0"/>
              <a:t/>
            </a:r>
            <a:br>
              <a:rPr lang="en-US" altLang="en-US" sz="2000" dirty="0"/>
            </a:br>
            <a:r>
              <a:rPr lang="en-US" altLang="en-US" sz="2000" dirty="0"/>
              <a:t/>
            </a:r>
            <a:br>
              <a:rPr lang="en-US" altLang="en-US" sz="2000" dirty="0"/>
            </a:br>
            <a:r>
              <a:rPr lang="en-US" altLang="en-US" sz="2000" dirty="0"/>
              <a:t/>
            </a:r>
            <a:br>
              <a:rPr lang="en-US" altLang="en-US" sz="2000" dirty="0"/>
            </a:br>
            <a:r>
              <a:rPr lang="en-US" altLang="en-US" sz="2000" dirty="0"/>
              <a:t/>
            </a:r>
            <a:br>
              <a:rPr lang="en-US" altLang="en-US" sz="2000" dirty="0"/>
            </a:br>
            <a:r>
              <a:rPr lang="en-US" altLang="en-US" sz="2000" dirty="0"/>
              <a:t>MCPD Wandering Prevention</a:t>
            </a:r>
            <a:br>
              <a:rPr lang="en-US" altLang="en-US" sz="2000" dirty="0"/>
            </a:br>
            <a:r>
              <a:rPr lang="en-US" altLang="en-US" sz="2000" dirty="0"/>
              <a:t>Safety Kit/Safety Shirts</a:t>
            </a:r>
            <a:br>
              <a:rPr lang="en-US" altLang="en-US" sz="2000" dirty="0"/>
            </a:br>
            <a:r>
              <a:rPr lang="en-US" altLang="en-US" sz="2000" dirty="0"/>
              <a:t>These shirts are ONLY designed for those that Can Not Speak for themselves and are at immediate risk!</a:t>
            </a:r>
            <a:br>
              <a:rPr lang="en-US" altLang="en-US" sz="2000" dirty="0"/>
            </a:br>
            <a:r>
              <a:rPr lang="en-US" altLang="en-US" sz="2000" dirty="0"/>
              <a:t/>
            </a:r>
            <a:br>
              <a:rPr lang="en-US" altLang="en-US" sz="2000" dirty="0"/>
            </a:br>
            <a:r>
              <a:rPr lang="en-US" altLang="en-US" sz="2000" dirty="0"/>
              <a:t>Kit Contents...</a:t>
            </a:r>
            <a:br>
              <a:rPr lang="en-US" altLang="en-US" sz="2000" dirty="0"/>
            </a:br>
            <a:r>
              <a:rPr lang="en-US" altLang="en-US" sz="2000" dirty="0"/>
              <a:t>Window Clings, ID Bracelet, Program brochure,</a:t>
            </a:r>
            <a:br>
              <a:rPr lang="en-US" altLang="en-US" sz="2000" dirty="0"/>
            </a:br>
            <a:r>
              <a:rPr lang="en-US" altLang="en-US" sz="2000" dirty="0"/>
              <a:t>MCPD Sensory toy, stop sign, coordinators contact info</a:t>
            </a:r>
          </a:p>
        </p:txBody>
      </p:sp>
      <p:pic>
        <p:nvPicPr>
          <p:cNvPr id="211971" name="Picture 3" descr="safetykit3">
            <a:extLst>
              <a:ext uri="{FF2B5EF4-FFF2-40B4-BE49-F238E27FC236}">
                <a16:creationId xmlns:a16="http://schemas.microsoft.com/office/drawing/2014/main" xmlns="" id="{8FA3ABB3-1A37-4BCA-A4F4-0611728AE65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188" r="13163"/>
          <a:stretch/>
        </p:blipFill>
        <p:spPr>
          <a:xfrm>
            <a:off x="607848" y="609601"/>
            <a:ext cx="4137660"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2" name="Picture 4" descr="autism t shirt">
            <a:extLst>
              <a:ext uri="{FF2B5EF4-FFF2-40B4-BE49-F238E27FC236}">
                <a16:creationId xmlns:a16="http://schemas.microsoft.com/office/drawing/2014/main" xmlns="" id="{2AEF13B3-91D6-4733-8CA4-29FEB9A2D1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23" r="9328" b="1"/>
          <a:stretch/>
        </p:blipFill>
        <p:spPr bwMode="auto">
          <a:xfrm>
            <a:off x="4896384" y="609601"/>
            <a:ext cx="2657754" cy="2743960"/>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5" name="Picture 2" descr="A screenshot of a cell phone&#10;&#10;Description generated with very high confidence">
            <a:extLst>
              <a:ext uri="{FF2B5EF4-FFF2-40B4-BE49-F238E27FC236}">
                <a16:creationId xmlns:a16="http://schemas.microsoft.com/office/drawing/2014/main" xmlns="" id="{C15450FF-CE9A-41BC-9590-93D26FC8E053}"/>
              </a:ext>
            </a:extLst>
          </p:cNvPr>
          <p:cNvPicPr>
            <a:picLocks noChangeAspect="1"/>
          </p:cNvPicPr>
          <p:nvPr/>
        </p:nvPicPr>
        <p:blipFill rotWithShape="1">
          <a:blip r:embed="rId4"/>
          <a:srcRect l="2025" r="4022" b="-1"/>
          <a:stretch/>
        </p:blipFill>
        <p:spPr>
          <a:xfrm>
            <a:off x="4896384" y="3504436"/>
            <a:ext cx="2657754" cy="2743961"/>
          </a:xfrm>
          <a:prstGeom prst="rect">
            <a:avLst/>
          </a:prstGeom>
          <a:effectLst>
            <a:outerShdw blurRad="50800" dist="38100" dir="5400000" algn="t" rotWithShape="0">
              <a:prstClr val="black">
                <a:alpha val="43000"/>
              </a:prstClr>
            </a:outerShdw>
          </a:effec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1CF83B-5F8F-4473-989F-5AE1882AE071}"/>
              </a:ext>
            </a:extLst>
          </p:cNvPr>
          <p:cNvSpPr>
            <a:spLocks noGrp="1"/>
          </p:cNvSpPr>
          <p:nvPr>
            <p:ph type="ctrTitle"/>
          </p:nvPr>
        </p:nvSpPr>
        <p:spPr>
          <a:xfrm>
            <a:off x="914400" y="1844676"/>
            <a:ext cx="10363200" cy="2825888"/>
          </a:xfrm>
        </p:spPr>
        <p:txBody>
          <a:bodyPr/>
          <a:lstStyle/>
          <a:p>
            <a:r>
              <a:rPr lang="en-US" sz="2800" dirty="0"/>
              <a:t>Questions/Concerns???</a:t>
            </a:r>
            <a:br>
              <a:rPr lang="en-US" sz="2800" dirty="0"/>
            </a:br>
            <a:r>
              <a:rPr lang="en-US" sz="2800" dirty="0"/>
              <a:t>Program Coordinators</a:t>
            </a:r>
            <a:br>
              <a:rPr lang="en-US" sz="2800" dirty="0"/>
            </a:br>
            <a:r>
              <a:rPr lang="en-US" sz="2800" dirty="0"/>
              <a:t/>
            </a:r>
            <a:br>
              <a:rPr lang="en-US" sz="2800" dirty="0"/>
            </a:br>
            <a:r>
              <a:rPr lang="en-US" sz="2800" dirty="0"/>
              <a:t>         </a:t>
            </a:r>
            <a:r>
              <a:rPr lang="en-US" sz="2800" b="1" dirty="0"/>
              <a:t>Officer Laurie Reyes</a:t>
            </a:r>
            <a:br>
              <a:rPr lang="en-US" sz="2800" b="1" dirty="0"/>
            </a:br>
            <a:r>
              <a:rPr lang="en-US" sz="2800" b="1" dirty="0"/>
              <a:t>        </a:t>
            </a:r>
            <a:r>
              <a:rPr lang="en-US" sz="2800" b="1" dirty="0">
                <a:solidFill>
                  <a:schemeClr val="tx1"/>
                </a:solidFill>
                <a:hlinkClick r:id="rId2">
                  <a:extLst>
                    <a:ext uri="{A12FA001-AC4F-418D-AE19-62706E023703}">
                      <ahyp:hlinkClr xmlns:ahyp="http://schemas.microsoft.com/office/drawing/2018/hyperlinkcolor" xmlns="" val="tx"/>
                    </a:ext>
                  </a:extLst>
                </a:hlinkClick>
              </a:rPr>
              <a:t>Laurie.Reyes@Montgomerycountymd.gov</a:t>
            </a:r>
            <a:r>
              <a:rPr lang="en-US" sz="2800" b="1" dirty="0">
                <a:hlinkClick r:id="rId2">
                  <a:extLst>
                    <a:ext uri="{A12FA001-AC4F-418D-AE19-62706E023703}">
                      <ahyp:hlinkClr xmlns:ahyp="http://schemas.microsoft.com/office/drawing/2018/hyperlinkcolor" xmlns="" val="tx"/>
                    </a:ext>
                  </a:extLst>
                </a:hlinkClick>
              </a:rPr>
              <a:t/>
            </a:r>
            <a:br>
              <a:rPr lang="en-US" sz="2800" b="1" dirty="0">
                <a:hlinkClick r:id="rId2">
                  <a:extLst>
                    <a:ext uri="{A12FA001-AC4F-418D-AE19-62706E023703}">
                      <ahyp:hlinkClr xmlns:ahyp="http://schemas.microsoft.com/office/drawing/2018/hyperlinkcolor" xmlns="" val="tx"/>
                    </a:ext>
                  </a:extLst>
                </a:hlinkClick>
              </a:rPr>
            </a:br>
            <a:r>
              <a:rPr lang="en-US" sz="2800" b="1" dirty="0">
                <a:hlinkClick r:id="rId2">
                  <a:extLst>
                    <a:ext uri="{A12FA001-AC4F-418D-AE19-62706E023703}">
                      <ahyp:hlinkClr xmlns:ahyp="http://schemas.microsoft.com/office/drawing/2018/hyperlinkcolor" xmlns="" val="tx"/>
                    </a:ext>
                  </a:extLst>
                </a:hlinkClick>
              </a:rPr>
              <a:t/>
            </a:r>
            <a:br>
              <a:rPr lang="en-US" sz="2800" b="1" dirty="0">
                <a:hlinkClick r:id="rId2">
                  <a:extLst>
                    <a:ext uri="{A12FA001-AC4F-418D-AE19-62706E023703}">
                      <ahyp:hlinkClr xmlns:ahyp="http://schemas.microsoft.com/office/drawing/2018/hyperlinkcolor" xmlns="" val="tx"/>
                    </a:ext>
                  </a:extLst>
                </a:hlinkClick>
              </a:rPr>
            </a:br>
            <a:r>
              <a:rPr lang="en-US" sz="2800" b="1" dirty="0"/>
              <a:t>         Officer Tara Bond</a:t>
            </a:r>
            <a:br>
              <a:rPr lang="en-US" sz="2800" b="1" dirty="0"/>
            </a:br>
            <a:r>
              <a:rPr lang="en-US" sz="2800" b="1" dirty="0"/>
              <a:t>         </a:t>
            </a:r>
            <a:r>
              <a:rPr lang="en-US" sz="2800" b="1" u="sng" dirty="0"/>
              <a:t>Tara.Bond@montgomerycountymd.gov</a:t>
            </a:r>
            <a:endParaRPr lang="en-US" b="1" u="sng" dirty="0"/>
          </a:p>
        </p:txBody>
      </p:sp>
      <p:sp>
        <p:nvSpPr>
          <p:cNvPr id="3" name="Subtitle 2">
            <a:extLst>
              <a:ext uri="{FF2B5EF4-FFF2-40B4-BE49-F238E27FC236}">
                <a16:creationId xmlns:a16="http://schemas.microsoft.com/office/drawing/2014/main" xmlns="" id="{565AA544-18D7-44D9-91A0-1F80D8032CE0}"/>
              </a:ext>
            </a:extLst>
          </p:cNvPr>
          <p:cNvSpPr>
            <a:spLocks noGrp="1"/>
          </p:cNvSpPr>
          <p:nvPr>
            <p:ph type="subTitle" idx="1"/>
          </p:nvPr>
        </p:nvSpPr>
        <p:spPr>
          <a:xfrm>
            <a:off x="1700420" y="1974715"/>
            <a:ext cx="8534400" cy="126459"/>
          </a:xfrm>
        </p:spPr>
        <p:txBody>
          <a:bodyPr>
            <a:normAutofit fontScale="25000" lnSpcReduction="20000"/>
          </a:bodyPr>
          <a:lstStyle/>
          <a:p>
            <a:endParaRPr lang="en-US" dirty="0"/>
          </a:p>
          <a:p>
            <a:r>
              <a:rPr lang="en-US" sz="2800" dirty="0"/>
              <a:t>   </a:t>
            </a:r>
            <a:endParaRPr lang="en-US" dirty="0">
              <a:solidFill>
                <a:schemeClr val="tx1"/>
              </a:solidFill>
            </a:endParaRPr>
          </a:p>
          <a:p>
            <a:r>
              <a:rPr lang="en-US" sz="2800" dirty="0"/>
              <a:t>  </a:t>
            </a:r>
          </a:p>
        </p:txBody>
      </p:sp>
    </p:spTree>
    <p:extLst>
      <p:ext uri="{BB962C8B-B14F-4D97-AF65-F5344CB8AC3E}">
        <p14:creationId xmlns:p14="http://schemas.microsoft.com/office/powerpoint/2010/main" val="21871406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xmlns="" id="{2FAD7810-8CBF-4609-AFE8-A3315E55AB86}"/>
              </a:ext>
            </a:extLst>
          </p:cNvPr>
          <p:cNvSpPr>
            <a:spLocks noGrp="1" noChangeArrowheads="1"/>
          </p:cNvSpPr>
          <p:nvPr>
            <p:ph type="title"/>
          </p:nvPr>
        </p:nvSpPr>
        <p:spPr>
          <a:xfrm>
            <a:off x="646111" y="452718"/>
            <a:ext cx="9404723" cy="3555078"/>
          </a:xfrm>
        </p:spPr>
        <p:txBody>
          <a:bodyPr/>
          <a:lstStyle/>
          <a:p>
            <a:pPr algn="ctr"/>
            <a:r>
              <a:rPr lang="en-US" altLang="en-US" sz="4000" dirty="0"/>
              <a:t> </a:t>
            </a:r>
            <a:br>
              <a:rPr lang="en-US" altLang="en-US" sz="4000" dirty="0"/>
            </a:br>
            <a:r>
              <a:rPr lang="en-US" altLang="en-US" sz="3600" dirty="0"/>
              <a:t>What are we doing to create a safe and supportive community for those who have Autism/IDD, Alzheimer’s/Dementia?</a:t>
            </a:r>
          </a:p>
        </p:txBody>
      </p:sp>
      <p:sp>
        <p:nvSpPr>
          <p:cNvPr id="228355" name="Rectangle 3">
            <a:extLst>
              <a:ext uri="{FF2B5EF4-FFF2-40B4-BE49-F238E27FC236}">
                <a16:creationId xmlns:a16="http://schemas.microsoft.com/office/drawing/2014/main" xmlns="" id="{85BC7423-E68F-44E4-A5F6-14C1C33A5142}"/>
              </a:ext>
            </a:extLst>
          </p:cNvPr>
          <p:cNvSpPr>
            <a:spLocks noGrp="1" noChangeArrowheads="1"/>
          </p:cNvSpPr>
          <p:nvPr>
            <p:ph sz="half" idx="1"/>
          </p:nvPr>
        </p:nvSpPr>
        <p:spPr>
          <a:xfrm>
            <a:off x="1103312" y="3579779"/>
            <a:ext cx="4396339" cy="2676559"/>
          </a:xfrm>
        </p:spPr>
        <p:txBody>
          <a:bodyPr vert="horz" lIns="91440" tIns="45720" rIns="91440" bIns="45720" rtlCol="0" anchor="t">
            <a:normAutofit/>
          </a:bodyPr>
          <a:lstStyle/>
          <a:p>
            <a:endParaRPr lang="en-US" altLang="en-US" dirty="0"/>
          </a:p>
          <a:p>
            <a:endParaRPr lang="en-US" altLang="en-US" dirty="0"/>
          </a:p>
          <a:p>
            <a:endParaRPr lang="en-US" altLang="en-US" dirty="0"/>
          </a:p>
        </p:txBody>
      </p:sp>
      <p:sp>
        <p:nvSpPr>
          <p:cNvPr id="228356" name="Rectangle 4">
            <a:extLst>
              <a:ext uri="{FF2B5EF4-FFF2-40B4-BE49-F238E27FC236}">
                <a16:creationId xmlns:a16="http://schemas.microsoft.com/office/drawing/2014/main" xmlns="" id="{67C0545F-4902-4C47-8BF6-34ED359ED5E5}"/>
              </a:ext>
            </a:extLst>
          </p:cNvPr>
          <p:cNvSpPr>
            <a:spLocks noGrp="1" noChangeArrowheads="1"/>
          </p:cNvSpPr>
          <p:nvPr>
            <p:ph sz="half" idx="2"/>
          </p:nvPr>
        </p:nvSpPr>
        <p:spPr/>
        <p:txBody>
          <a:bodyPr vert="horz" lIns="91440" tIns="45720" rIns="91440" bIns="45720" rtlCol="0" anchor="t">
            <a:normAutofit/>
          </a:bodyPr>
          <a:lstStyle/>
          <a:p>
            <a:pPr marL="0" indent="0" algn="ctr">
              <a:lnSpc>
                <a:spcPct val="80000"/>
              </a:lnSpc>
              <a:buNone/>
            </a:pPr>
            <a:endParaRPr lang="en-US" altLang="en-US" sz="2400" dirty="0"/>
          </a:p>
          <a:p>
            <a:pPr marL="0" indent="0" algn="ctr">
              <a:lnSpc>
                <a:spcPct val="80000"/>
              </a:lnSpc>
              <a:buNone/>
            </a:pPr>
            <a:endParaRPr lang="en-US" altLang="en-US" sz="2400" dirty="0"/>
          </a:p>
          <a:p>
            <a:pPr marL="0" indent="0" algn="ctr">
              <a:lnSpc>
                <a:spcPct val="80000"/>
              </a:lnSpc>
              <a:buNone/>
            </a:pPr>
            <a:endParaRPr lang="en-US" altLang="en-US" sz="2400" dirty="0"/>
          </a:p>
          <a:p>
            <a:pPr marL="0" indent="0" algn="ctr">
              <a:lnSpc>
                <a:spcPct val="80000"/>
              </a:lnSpc>
              <a:buNone/>
            </a:pPr>
            <a:endParaRPr lang="en-US" altLang="en-US" sz="2400" dirty="0"/>
          </a:p>
          <a:p>
            <a:pPr marL="0" indent="0" algn="ctr">
              <a:lnSpc>
                <a:spcPct val="80000"/>
              </a:lnSpc>
              <a:buNone/>
            </a:pPr>
            <a:endParaRPr lang="en-US" altLang="en-US" sz="2400" dirty="0"/>
          </a:p>
          <a:p>
            <a:pPr marL="0" indent="0" algn="ctr">
              <a:lnSpc>
                <a:spcPct val="80000"/>
              </a:lnSpc>
              <a:buNone/>
            </a:pPr>
            <a:endParaRPr lang="en-US" altLang="en-US" sz="2400" dirty="0"/>
          </a:p>
          <a:p>
            <a:pPr marL="0" indent="0" algn="ctr">
              <a:lnSpc>
                <a:spcPct val="80000"/>
              </a:lnSpc>
              <a:buNone/>
            </a:pPr>
            <a:endParaRPr lang="en-US" altLang="en-US" sz="2400" dirty="0"/>
          </a:p>
        </p:txBody>
      </p:sp>
      <p:pic>
        <p:nvPicPr>
          <p:cNvPr id="228357" name="Picture 5" descr="Badge cutout">
            <a:extLst>
              <a:ext uri="{FF2B5EF4-FFF2-40B4-BE49-F238E27FC236}">
                <a16:creationId xmlns:a16="http://schemas.microsoft.com/office/drawing/2014/main" xmlns="" id="{C504026F-06C4-4E9C-9307-9A1DFB247C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0837" y="99447"/>
            <a:ext cx="1822450" cy="2743200"/>
          </a:xfrm>
          <a:prstGeom prst="rect">
            <a:avLst/>
          </a:prstGeom>
          <a:solidFill>
            <a:srgbClr val="000000"/>
          </a:solidFill>
        </p:spPr>
      </p:pic>
      <p:pic>
        <p:nvPicPr>
          <p:cNvPr id="8" name="Picture 2" descr="A person standing posing for the camera&#10;&#10;Description generated with very high confidence">
            <a:extLst>
              <a:ext uri="{FF2B5EF4-FFF2-40B4-BE49-F238E27FC236}">
                <a16:creationId xmlns:a16="http://schemas.microsoft.com/office/drawing/2014/main" xmlns="" id="{FED2707D-6130-4EE6-9D84-F75B40DC9977}"/>
              </a:ext>
            </a:extLst>
          </p:cNvPr>
          <p:cNvPicPr>
            <a:picLocks noChangeAspect="1"/>
          </p:cNvPicPr>
          <p:nvPr/>
        </p:nvPicPr>
        <p:blipFill>
          <a:blip r:embed="rId3"/>
          <a:stretch>
            <a:fillRect/>
          </a:stretch>
        </p:blipFill>
        <p:spPr>
          <a:xfrm>
            <a:off x="142673" y="3091440"/>
            <a:ext cx="2743200" cy="365323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xmlns="" id="{D6482CF4-38E4-4EBD-850C-44DBD3587C33}"/>
              </a:ext>
            </a:extLst>
          </p:cNvPr>
          <p:cNvSpPr>
            <a:spLocks noGrp="1" noChangeArrowheads="1"/>
          </p:cNvSpPr>
          <p:nvPr>
            <p:ph type="ctrTitle"/>
          </p:nvPr>
        </p:nvSpPr>
        <p:spPr>
          <a:xfrm>
            <a:off x="653143" y="1645920"/>
            <a:ext cx="3522879" cy="4470821"/>
          </a:xfrm>
        </p:spPr>
        <p:txBody>
          <a:bodyPr vert="horz" lIns="91440" tIns="45720" rIns="91440" bIns="45720" rtlCol="0" anchor="t">
            <a:normAutofit/>
          </a:bodyPr>
          <a:lstStyle/>
          <a:p>
            <a:pPr algn="r"/>
            <a:r>
              <a:rPr lang="en-US" altLang="en-US" sz="4200" b="0" i="0" kern="1200" dirty="0">
                <a:solidFill>
                  <a:srgbClr val="FFFFFF"/>
                </a:solidFill>
                <a:effectLst>
                  <a:outerShdw blurRad="38100" dist="38100" dir="2700000" algn="tl">
                    <a:srgbClr val="FFFFFF"/>
                  </a:outerShdw>
                </a:effectLst>
                <a:latin typeface="+mj-lt"/>
                <a:ea typeface="+mj-ea"/>
                <a:cs typeface="+mj-cs"/>
              </a:rPr>
              <a:t>Officer Training</a:t>
            </a:r>
            <a:r>
              <a:rPr lang="en-US" altLang="en-US" sz="4200" b="0" i="0" kern="1200" dirty="0">
                <a:solidFill>
                  <a:srgbClr val="FFFFFF"/>
                </a:solidFill>
                <a:latin typeface="+mj-lt"/>
                <a:ea typeface="+mj-ea"/>
                <a:cs typeface="+mj-cs"/>
              </a:rPr>
              <a:t> </a:t>
            </a:r>
            <a:br>
              <a:rPr lang="en-US" altLang="en-US" sz="4200" b="0" i="0" kern="1200" dirty="0">
                <a:solidFill>
                  <a:srgbClr val="FFFFFF"/>
                </a:solidFill>
                <a:latin typeface="+mj-lt"/>
                <a:ea typeface="+mj-ea"/>
                <a:cs typeface="+mj-cs"/>
              </a:rPr>
            </a:br>
            <a:r>
              <a:rPr lang="en-US" altLang="en-US" sz="4200" b="0" i="0" kern="1200" dirty="0">
                <a:solidFill>
                  <a:srgbClr val="FFFFFF"/>
                </a:solidFill>
                <a:latin typeface="+mj-lt"/>
                <a:ea typeface="+mj-ea"/>
                <a:cs typeface="+mj-cs"/>
              </a:rPr>
              <a:t>         </a:t>
            </a:r>
            <a:br>
              <a:rPr lang="en-US" altLang="en-US" sz="4200" b="0" i="0" kern="1200" dirty="0">
                <a:solidFill>
                  <a:srgbClr val="FFFFFF"/>
                </a:solidFill>
                <a:latin typeface="+mj-lt"/>
                <a:ea typeface="+mj-ea"/>
                <a:cs typeface="+mj-cs"/>
              </a:rPr>
            </a:br>
            <a:r>
              <a:rPr lang="en-US" altLang="en-US" sz="4200" b="0" i="0" kern="1200" dirty="0">
                <a:solidFill>
                  <a:srgbClr val="FFFFFF"/>
                </a:solidFill>
                <a:latin typeface="+mj-lt"/>
                <a:ea typeface="+mj-ea"/>
                <a:cs typeface="+mj-cs"/>
              </a:rPr>
              <a:t>   </a:t>
            </a:r>
            <a:br>
              <a:rPr lang="en-US" altLang="en-US" sz="4200" b="0" i="0" kern="1200" dirty="0">
                <a:solidFill>
                  <a:srgbClr val="FFFFFF"/>
                </a:solidFill>
                <a:latin typeface="+mj-lt"/>
                <a:ea typeface="+mj-ea"/>
                <a:cs typeface="+mj-cs"/>
              </a:rPr>
            </a:br>
            <a:endParaRPr lang="en-US" altLang="en-US" sz="4200" b="0" i="0" kern="1200" dirty="0">
              <a:solidFill>
                <a:srgbClr val="FFFFFF"/>
              </a:solidFill>
              <a:latin typeface="+mj-lt"/>
              <a:ea typeface="+mj-ea"/>
              <a:cs typeface="+mj-cs"/>
            </a:endParaRPr>
          </a:p>
        </p:txBody>
      </p:sp>
      <p:sp>
        <p:nvSpPr>
          <p:cNvPr id="227331" name="Rectangle 3">
            <a:extLst>
              <a:ext uri="{FF2B5EF4-FFF2-40B4-BE49-F238E27FC236}">
                <a16:creationId xmlns:a16="http://schemas.microsoft.com/office/drawing/2014/main" xmlns="" id="{825F415B-F806-49FF-A22A-00199C48AB33}"/>
              </a:ext>
            </a:extLst>
          </p:cNvPr>
          <p:cNvSpPr>
            <a:spLocks noGrp="1" noChangeArrowheads="1"/>
          </p:cNvSpPr>
          <p:nvPr>
            <p:ph type="subTitle" idx="1"/>
          </p:nvPr>
        </p:nvSpPr>
        <p:spPr>
          <a:xfrm>
            <a:off x="5204109" y="753762"/>
            <a:ext cx="5919503" cy="5362979"/>
          </a:xfrm>
        </p:spPr>
        <p:txBody>
          <a:bodyPr vert="horz" lIns="91440" tIns="45720" rIns="91440" bIns="45720" rtlCol="0">
            <a:normAutofit/>
          </a:bodyPr>
          <a:lstStyle/>
          <a:p>
            <a:pPr>
              <a:lnSpc>
                <a:spcPct val="90000"/>
              </a:lnSpc>
            </a:pPr>
            <a:endParaRPr lang="en-US" altLang="en-US" sz="1700" dirty="0">
              <a:solidFill>
                <a:schemeClr val="tx1"/>
              </a:solidFill>
            </a:endParaRPr>
          </a:p>
          <a:p>
            <a:pPr>
              <a:lnSpc>
                <a:spcPct val="90000"/>
              </a:lnSpc>
              <a:buFont typeface="Wingdings 3" charset="2"/>
              <a:buChar char=""/>
            </a:pPr>
            <a:endParaRPr lang="en-US" altLang="en-US" sz="1700" dirty="0">
              <a:solidFill>
                <a:schemeClr val="tx1"/>
              </a:solidFill>
            </a:endParaRPr>
          </a:p>
          <a:p>
            <a:pPr>
              <a:lnSpc>
                <a:spcPct val="90000"/>
              </a:lnSpc>
              <a:buFont typeface="Wingdings 3" charset="2"/>
              <a:buChar char=""/>
            </a:pPr>
            <a:r>
              <a:rPr lang="en-US" altLang="en-US" sz="1700" dirty="0">
                <a:solidFill>
                  <a:schemeClr val="tx1"/>
                </a:solidFill>
              </a:rPr>
              <a:t>Montgomery County Since 2010</a:t>
            </a:r>
          </a:p>
          <a:p>
            <a:pPr>
              <a:lnSpc>
                <a:spcPct val="90000"/>
              </a:lnSpc>
              <a:buFont typeface="Wingdings 3" charset="2"/>
              <a:buChar char=""/>
            </a:pPr>
            <a:r>
              <a:rPr lang="en-US" altLang="en-US" sz="1700" dirty="0">
                <a:solidFill>
                  <a:schemeClr val="tx1"/>
                </a:solidFill>
              </a:rPr>
              <a:t>All Incoming Recruits</a:t>
            </a:r>
          </a:p>
          <a:p>
            <a:pPr>
              <a:lnSpc>
                <a:spcPct val="90000"/>
              </a:lnSpc>
              <a:buFont typeface="Wingdings 3" charset="2"/>
              <a:buChar char=""/>
            </a:pPr>
            <a:r>
              <a:rPr lang="en-US" altLang="en-US" sz="1700" dirty="0">
                <a:solidFill>
                  <a:schemeClr val="tx1"/>
                </a:solidFill>
              </a:rPr>
              <a:t>CIT Officers</a:t>
            </a:r>
          </a:p>
          <a:p>
            <a:pPr>
              <a:lnSpc>
                <a:spcPct val="90000"/>
              </a:lnSpc>
              <a:buFont typeface="Wingdings 3" charset="2"/>
              <a:buChar char=""/>
            </a:pPr>
            <a:r>
              <a:rPr lang="en-US" altLang="en-US" sz="1700" dirty="0">
                <a:solidFill>
                  <a:schemeClr val="tx1"/>
                </a:solidFill>
              </a:rPr>
              <a:t>ESU Officers</a:t>
            </a:r>
            <a:r>
              <a:rPr lang="en-US" altLang="en-US" sz="1700" dirty="0">
                <a:solidFill>
                  <a:schemeClr val="tx1"/>
                </a:solidFill>
                <a:effectLst>
                  <a:outerShdw blurRad="38100" dist="38100" dir="2700000" algn="tl">
                    <a:srgbClr val="FFFFFF"/>
                  </a:outerShdw>
                </a:effectLst>
              </a:rPr>
              <a:t> </a:t>
            </a:r>
          </a:p>
          <a:p>
            <a:pPr>
              <a:lnSpc>
                <a:spcPct val="90000"/>
              </a:lnSpc>
              <a:buFont typeface="Wingdings 3" charset="2"/>
              <a:buChar char=""/>
            </a:pPr>
            <a:r>
              <a:rPr lang="en-US" altLang="en-US" sz="1700" dirty="0">
                <a:solidFill>
                  <a:schemeClr val="tx1"/>
                </a:solidFill>
              </a:rPr>
              <a:t>Use of Self Advocates </a:t>
            </a:r>
          </a:p>
          <a:p>
            <a:pPr>
              <a:lnSpc>
                <a:spcPct val="90000"/>
              </a:lnSpc>
              <a:buFont typeface="Wingdings 3" charset="2"/>
              <a:buChar char=""/>
            </a:pPr>
            <a:r>
              <a:rPr lang="en-US" altLang="en-US" sz="1700" dirty="0">
                <a:solidFill>
                  <a:schemeClr val="tx1"/>
                </a:solidFill>
              </a:rPr>
              <a:t>***We continuously address new challenges and concerns in the Autism/IDD, Alzheimer’s, Dementia communities. </a:t>
            </a:r>
          </a:p>
          <a:p>
            <a:pPr>
              <a:lnSpc>
                <a:spcPct val="90000"/>
              </a:lnSpc>
              <a:buFont typeface="Wingdings 3" charset="2"/>
              <a:buChar char=""/>
            </a:pPr>
            <a:r>
              <a:rPr lang="en-US" altLang="en-US" sz="1700" dirty="0">
                <a:solidFill>
                  <a:schemeClr val="tx1"/>
                </a:solidFill>
              </a:rPr>
              <a:t>-</a:t>
            </a:r>
            <a:r>
              <a:rPr lang="en-US" altLang="en-US" sz="1700" b="1" dirty="0">
                <a:solidFill>
                  <a:srgbClr val="FF0000"/>
                </a:solidFill>
              </a:rPr>
              <a:t>Increase in age of those who have Autism</a:t>
            </a:r>
          </a:p>
          <a:p>
            <a:pPr>
              <a:lnSpc>
                <a:spcPct val="90000"/>
              </a:lnSpc>
              <a:buFont typeface="Wingdings 3" charset="2"/>
              <a:buChar char=""/>
            </a:pPr>
            <a:r>
              <a:rPr lang="en-US" altLang="en-US" sz="1700" dirty="0">
                <a:solidFill>
                  <a:schemeClr val="tx1"/>
                </a:solidFill>
              </a:rPr>
              <a:t>-Changes with Health Care Coverage/Care</a:t>
            </a:r>
          </a:p>
          <a:p>
            <a:pPr>
              <a:lnSpc>
                <a:spcPct val="90000"/>
              </a:lnSpc>
              <a:buFont typeface="Wingdings 3" charset="2"/>
              <a:buChar char=""/>
            </a:pPr>
            <a:r>
              <a:rPr lang="en-US" altLang="en-US" sz="1700" dirty="0">
                <a:solidFill>
                  <a:schemeClr val="tx1"/>
                </a:solidFill>
              </a:rPr>
              <a:t>-</a:t>
            </a:r>
            <a:r>
              <a:rPr lang="en-US" altLang="en-US" sz="1700" b="1" dirty="0">
                <a:solidFill>
                  <a:srgbClr val="FF0000"/>
                </a:solidFill>
              </a:rPr>
              <a:t>Co-occurring </a:t>
            </a:r>
            <a:r>
              <a:rPr lang="en-US" altLang="en-US" sz="1700" b="1" dirty="0" err="1">
                <a:solidFill>
                  <a:srgbClr val="FF0000"/>
                </a:solidFill>
              </a:rPr>
              <a:t>conditi</a:t>
            </a:r>
            <a:endParaRPr lang="en-US" altLang="en-US" sz="1700" b="1" dirty="0">
              <a:solidFill>
                <a:srgbClr val="FF0000"/>
              </a:solidFill>
            </a:endParaRPr>
          </a:p>
          <a:p>
            <a:pPr>
              <a:lnSpc>
                <a:spcPct val="90000"/>
              </a:lnSpc>
              <a:buFont typeface="Wingdings 3" charset="2"/>
              <a:buChar char=""/>
            </a:pPr>
            <a:r>
              <a:rPr lang="en-US" altLang="en-US" sz="1700" b="1" dirty="0">
                <a:solidFill>
                  <a:srgbClr val="FF0000"/>
                </a:solidFill>
              </a:rPr>
              <a:t>Calls more serious in nature</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xmlns="" id="{462E8A10-3707-4EB3-A860-E5ECADECC0A0}"/>
              </a:ext>
            </a:extLst>
          </p:cNvPr>
          <p:cNvSpPr>
            <a:spLocks noGrp="1" noChangeArrowheads="1"/>
          </p:cNvSpPr>
          <p:nvPr>
            <p:ph type="title"/>
          </p:nvPr>
        </p:nvSpPr>
        <p:spPr>
          <a:xfrm>
            <a:off x="653143" y="1645920"/>
            <a:ext cx="3522879" cy="4470821"/>
          </a:xfrm>
        </p:spPr>
        <p:txBody>
          <a:bodyPr>
            <a:normAutofit/>
          </a:bodyPr>
          <a:lstStyle/>
          <a:p>
            <a:pPr algn="r"/>
            <a:r>
              <a:rPr lang="en-US" altLang="en-US" sz="3300" dirty="0">
                <a:solidFill>
                  <a:srgbClr val="FFFFFF"/>
                </a:solidFill>
              </a:rPr>
              <a:t>COMMUNITY EDUCATION AS OUTREACH...</a:t>
            </a:r>
          </a:p>
        </p:txBody>
      </p:sp>
      <p:sp>
        <p:nvSpPr>
          <p:cNvPr id="219139" name="Rectangle 3">
            <a:extLst>
              <a:ext uri="{FF2B5EF4-FFF2-40B4-BE49-F238E27FC236}">
                <a16:creationId xmlns:a16="http://schemas.microsoft.com/office/drawing/2014/main" xmlns="" id="{9CFFB808-554B-47C2-8A3A-DDEBE7050C45}"/>
              </a:ext>
            </a:extLst>
          </p:cNvPr>
          <p:cNvSpPr>
            <a:spLocks noGrp="1" noChangeArrowheads="1"/>
          </p:cNvSpPr>
          <p:nvPr>
            <p:ph idx="1"/>
          </p:nvPr>
        </p:nvSpPr>
        <p:spPr>
          <a:xfrm>
            <a:off x="5204109" y="333632"/>
            <a:ext cx="5919503" cy="6091882"/>
          </a:xfrm>
        </p:spPr>
        <p:txBody>
          <a:bodyPr vert="horz" lIns="91440" tIns="45720" rIns="91440" bIns="45720" rtlCol="0">
            <a:normAutofit/>
          </a:bodyPr>
          <a:lstStyle/>
          <a:p>
            <a:pPr>
              <a:lnSpc>
                <a:spcPct val="90000"/>
              </a:lnSpc>
              <a:buFont typeface="Wingdings" panose="05000000000000000000" pitchFamily="2" charset="2"/>
              <a:buNone/>
            </a:pPr>
            <a:r>
              <a:rPr lang="en-US" altLang="en-US" dirty="0"/>
              <a:t>PUBLIC TRANSPORTATION (RIDE ON/METRO SYSTEMS)</a:t>
            </a:r>
          </a:p>
          <a:p>
            <a:pPr>
              <a:lnSpc>
                <a:spcPct val="90000"/>
              </a:lnSpc>
              <a:buFont typeface="Wingdings" panose="05000000000000000000" pitchFamily="2" charset="2"/>
              <a:buNone/>
            </a:pPr>
            <a:endParaRPr lang="en-US" altLang="en-US" dirty="0"/>
          </a:p>
          <a:p>
            <a:pPr>
              <a:lnSpc>
                <a:spcPct val="90000"/>
              </a:lnSpc>
              <a:buNone/>
            </a:pPr>
            <a:r>
              <a:rPr lang="en-US" altLang="en-US" dirty="0"/>
              <a:t>SCHOOL TRANSPORTATION (All MCPS have been trained as of 2018)</a:t>
            </a:r>
          </a:p>
          <a:p>
            <a:pPr>
              <a:lnSpc>
                <a:spcPct val="90000"/>
              </a:lnSpc>
              <a:buFont typeface="Wingdings" panose="05000000000000000000" pitchFamily="2" charset="2"/>
              <a:buNone/>
            </a:pPr>
            <a:endParaRPr lang="en-US" altLang="en-US" dirty="0"/>
          </a:p>
          <a:p>
            <a:pPr>
              <a:lnSpc>
                <a:spcPct val="90000"/>
              </a:lnSpc>
              <a:buFont typeface="Wingdings" panose="05000000000000000000" pitchFamily="2" charset="2"/>
              <a:buNone/>
            </a:pPr>
            <a:r>
              <a:rPr lang="en-US" altLang="en-US" dirty="0"/>
              <a:t>LOCAL HOSPITALS/NATIONAL HOSPITALS</a:t>
            </a:r>
          </a:p>
          <a:p>
            <a:pPr>
              <a:lnSpc>
                <a:spcPct val="90000"/>
              </a:lnSpc>
              <a:buFont typeface="Wingdings" panose="05000000000000000000" pitchFamily="2" charset="2"/>
              <a:buNone/>
            </a:pPr>
            <a:endParaRPr lang="en-US" altLang="en-US" dirty="0"/>
          </a:p>
          <a:p>
            <a:pPr>
              <a:lnSpc>
                <a:spcPct val="90000"/>
              </a:lnSpc>
              <a:buFont typeface="Wingdings" panose="05000000000000000000" pitchFamily="2" charset="2"/>
              <a:buNone/>
            </a:pPr>
            <a:r>
              <a:rPr lang="en-US" altLang="en-US" dirty="0"/>
              <a:t>NURSING HOMES/GROUP HOMES/ASSISTED LIVING FACILITIES</a:t>
            </a:r>
          </a:p>
          <a:p>
            <a:pPr>
              <a:lnSpc>
                <a:spcPct val="90000"/>
              </a:lnSpc>
              <a:buFont typeface="Wingdings" panose="05000000000000000000" pitchFamily="2" charset="2"/>
              <a:buNone/>
            </a:pPr>
            <a:endParaRPr lang="en-US" altLang="en-US" dirty="0"/>
          </a:p>
          <a:p>
            <a:pPr>
              <a:lnSpc>
                <a:spcPct val="90000"/>
              </a:lnSpc>
              <a:buFont typeface="Wingdings" panose="05000000000000000000" pitchFamily="2" charset="2"/>
              <a:buNone/>
            </a:pPr>
            <a:r>
              <a:rPr lang="en-US" altLang="en-US" dirty="0"/>
              <a:t>CHAMBER OF COMMERCE</a:t>
            </a:r>
          </a:p>
          <a:p>
            <a:pPr>
              <a:lnSpc>
                <a:spcPct val="90000"/>
              </a:lnSpc>
              <a:buFont typeface="Wingdings" panose="05000000000000000000" pitchFamily="2" charset="2"/>
              <a:buNone/>
            </a:pPr>
            <a:endParaRPr lang="en-US" altLang="en-US" dirty="0"/>
          </a:p>
          <a:p>
            <a:pPr>
              <a:lnSpc>
                <a:spcPct val="90000"/>
              </a:lnSpc>
              <a:buFont typeface="Wingdings" panose="05000000000000000000" pitchFamily="2" charset="2"/>
              <a:buNone/>
            </a:pPr>
            <a:r>
              <a:rPr lang="en-US" altLang="en-US" dirty="0"/>
              <a:t>**CAREGIVERS </a:t>
            </a:r>
          </a:p>
          <a:p>
            <a:pPr>
              <a:lnSpc>
                <a:spcPct val="90000"/>
              </a:lnSpc>
              <a:buFont typeface="Wingdings" panose="05000000000000000000" pitchFamily="2" charset="2"/>
              <a:buNone/>
            </a:pPr>
            <a:endParaRPr lang="en-US" altLang="en-US" dirty="0"/>
          </a:p>
          <a:p>
            <a:pPr>
              <a:lnSpc>
                <a:spcPct val="90000"/>
              </a:lnSpc>
              <a:buFont typeface="Wingdings" panose="05000000000000000000" pitchFamily="2" charset="2"/>
              <a:buNone/>
            </a:pPr>
            <a:r>
              <a:rPr lang="en-US" altLang="en-US" dirty="0"/>
              <a:t>**INDIVIDUALS </a:t>
            </a:r>
          </a:p>
          <a:p>
            <a:pPr>
              <a:lnSpc>
                <a:spcPct val="90000"/>
              </a:lnSpc>
              <a:buFont typeface="Wingdings" panose="05000000000000000000" pitchFamily="2" charset="2"/>
              <a:buNone/>
            </a:pPr>
            <a:endParaRPr lang="en-US" altLang="en-US" dirty="0"/>
          </a:p>
          <a:p>
            <a:pPr>
              <a:lnSpc>
                <a:spcPct val="90000"/>
              </a:lnSpc>
              <a:buFont typeface="Wingdings" panose="05000000000000000000" pitchFamily="2" charset="2"/>
              <a:buNone/>
            </a:pPr>
            <a:endParaRPr lang="en-US" alt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4889B3-7B40-472C-A7C5-D6A79488B190}"/>
              </a:ext>
            </a:extLst>
          </p:cNvPr>
          <p:cNvSpPr>
            <a:spLocks noGrp="1"/>
          </p:cNvSpPr>
          <p:nvPr>
            <p:ph type="title"/>
          </p:nvPr>
        </p:nvSpPr>
        <p:spPr>
          <a:xfrm>
            <a:off x="653143" y="1645920"/>
            <a:ext cx="3522879" cy="4470821"/>
          </a:xfrm>
        </p:spPr>
        <p:txBody>
          <a:bodyPr>
            <a:normAutofit/>
          </a:bodyPr>
          <a:lstStyle/>
          <a:p>
            <a:pPr algn="r"/>
            <a:r>
              <a:rPr lang="en-US" dirty="0">
                <a:solidFill>
                  <a:srgbClr val="FFFFFF"/>
                </a:solidFill>
              </a:rPr>
              <a:t>        Community Partnerships</a:t>
            </a:r>
          </a:p>
        </p:txBody>
      </p:sp>
      <p:sp>
        <p:nvSpPr>
          <p:cNvPr id="3" name="Content Placeholder 2">
            <a:extLst>
              <a:ext uri="{FF2B5EF4-FFF2-40B4-BE49-F238E27FC236}">
                <a16:creationId xmlns:a16="http://schemas.microsoft.com/office/drawing/2014/main" xmlns="" id="{8BA7A69F-C051-44E9-B7A2-C7D1BFE6D599}"/>
              </a:ext>
            </a:extLst>
          </p:cNvPr>
          <p:cNvSpPr>
            <a:spLocks noGrp="1"/>
          </p:cNvSpPr>
          <p:nvPr>
            <p:ph idx="1"/>
          </p:nvPr>
        </p:nvSpPr>
        <p:spPr>
          <a:xfrm>
            <a:off x="5204109" y="741406"/>
            <a:ext cx="5919503" cy="5375336"/>
          </a:xfrm>
        </p:spPr>
        <p:txBody>
          <a:bodyPr>
            <a:noAutofit/>
          </a:bodyPr>
          <a:lstStyle/>
          <a:p>
            <a:pPr>
              <a:lnSpc>
                <a:spcPct val="90000"/>
              </a:lnSpc>
            </a:pPr>
            <a:r>
              <a:rPr lang="en-US" sz="2400" dirty="0"/>
              <a:t>Dementia Friendly America, Montgomery County</a:t>
            </a:r>
          </a:p>
          <a:p>
            <a:pPr>
              <a:lnSpc>
                <a:spcPct val="90000"/>
              </a:lnSpc>
            </a:pPr>
            <a:r>
              <a:rPr lang="en-US" sz="2400" dirty="0"/>
              <a:t>Alzheimer’s Foundation</a:t>
            </a:r>
          </a:p>
          <a:p>
            <a:pPr>
              <a:lnSpc>
                <a:spcPct val="90000"/>
              </a:lnSpc>
            </a:pPr>
            <a:r>
              <a:rPr lang="en-US" sz="2400" dirty="0"/>
              <a:t>Autism Speaks</a:t>
            </a:r>
          </a:p>
          <a:p>
            <a:pPr>
              <a:lnSpc>
                <a:spcPct val="90000"/>
              </a:lnSpc>
            </a:pPr>
            <a:r>
              <a:rPr lang="en-US" sz="2400" dirty="0"/>
              <a:t>Down Syndrome Network, Montgomery County</a:t>
            </a:r>
          </a:p>
          <a:p>
            <a:pPr>
              <a:lnSpc>
                <a:spcPct val="90000"/>
              </a:lnSpc>
            </a:pPr>
            <a:r>
              <a:rPr lang="en-US" sz="2400" dirty="0"/>
              <a:t>Grows</a:t>
            </a:r>
          </a:p>
          <a:p>
            <a:pPr>
              <a:lnSpc>
                <a:spcPct val="90000"/>
              </a:lnSpc>
            </a:pPr>
            <a:r>
              <a:rPr lang="en-US" sz="2400" dirty="0"/>
              <a:t>Adult Protective Services</a:t>
            </a:r>
          </a:p>
          <a:p>
            <a:pPr>
              <a:lnSpc>
                <a:spcPct val="90000"/>
              </a:lnSpc>
            </a:pPr>
            <a:r>
              <a:rPr lang="en-US" sz="2400" dirty="0"/>
              <a:t>Child Protective Services</a:t>
            </a:r>
          </a:p>
          <a:p>
            <a:pPr>
              <a:lnSpc>
                <a:spcPct val="90000"/>
              </a:lnSpc>
            </a:pPr>
            <a:r>
              <a:rPr lang="en-US" sz="2400" dirty="0"/>
              <a:t>Department of Aging and Disability</a:t>
            </a:r>
          </a:p>
          <a:p>
            <a:pPr>
              <a:lnSpc>
                <a:spcPct val="90000"/>
              </a:lnSpc>
            </a:pPr>
            <a:r>
              <a:rPr lang="en-US" sz="2400" dirty="0"/>
              <a:t>Montgomery County Public Schools</a:t>
            </a:r>
          </a:p>
          <a:p>
            <a:pPr>
              <a:lnSpc>
                <a:spcPct val="90000"/>
              </a:lnSpc>
            </a:pPr>
            <a:r>
              <a:rPr lang="en-US" sz="2400" dirty="0"/>
              <a:t>Montgomery County Fire Rescue</a:t>
            </a:r>
          </a:p>
        </p:txBody>
      </p:sp>
    </p:spTree>
    <p:extLst>
      <p:ext uri="{BB962C8B-B14F-4D97-AF65-F5344CB8AC3E}">
        <p14:creationId xmlns:p14="http://schemas.microsoft.com/office/powerpoint/2010/main" val="5287471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xmlns="" id="{4926863A-C809-4B2A-B680-2778FB025044}"/>
              </a:ext>
            </a:extLst>
          </p:cNvPr>
          <p:cNvSpPr>
            <a:spLocks noGrp="1" noChangeArrowheads="1"/>
          </p:cNvSpPr>
          <p:nvPr>
            <p:ph type="title"/>
          </p:nvPr>
        </p:nvSpPr>
        <p:spPr>
          <a:xfrm>
            <a:off x="635458" y="4542502"/>
            <a:ext cx="9181185" cy="1189985"/>
          </a:xfrm>
        </p:spPr>
        <p:txBody>
          <a:bodyPr vert="horz" lIns="91440" tIns="45720" rIns="91440" bIns="45720" rtlCol="0" anchor="b">
            <a:normAutofit/>
          </a:bodyPr>
          <a:lstStyle/>
          <a:p>
            <a:r>
              <a:rPr lang="en-US" altLang="en-US" sz="6500"/>
              <a:t>Community Outreach</a:t>
            </a:r>
          </a:p>
        </p:txBody>
      </p:sp>
      <p:pic>
        <p:nvPicPr>
          <p:cNvPr id="222211" name="Picture 1">
            <a:extLst>
              <a:ext uri="{FF2B5EF4-FFF2-40B4-BE49-F238E27FC236}">
                <a16:creationId xmlns:a16="http://schemas.microsoft.com/office/drawing/2014/main" xmlns="" id="{7C497A17-60AE-4B06-9941-3F237ECCE597}"/>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4227" r="24287" b="-1"/>
          <a:stretch/>
        </p:blipFill>
        <p:spPr>
          <a:xfrm>
            <a:off x="635458" y="640080"/>
            <a:ext cx="2953512" cy="3602736"/>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3" name="Picture 5" descr="hovelpic">
            <a:extLst>
              <a:ext uri="{FF2B5EF4-FFF2-40B4-BE49-F238E27FC236}">
                <a16:creationId xmlns:a16="http://schemas.microsoft.com/office/drawing/2014/main" xmlns="" id="{E045D58D-74E6-4E9C-A74A-C4CEB1102E4B}"/>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0258" r="28257" b="-1"/>
          <a:stretch/>
        </p:blipFill>
        <p:spPr>
          <a:xfrm>
            <a:off x="3746066" y="637032"/>
            <a:ext cx="2953512" cy="3602736"/>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5" name="Picture 7" descr="Arkan2013">
            <a:extLst>
              <a:ext uri="{FF2B5EF4-FFF2-40B4-BE49-F238E27FC236}">
                <a16:creationId xmlns:a16="http://schemas.microsoft.com/office/drawing/2014/main" xmlns="" id="{BCB381F6-AD8B-45D2-ADB2-20EA3DAE5A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90" r="22589" b="-1"/>
          <a:stretch/>
        </p:blipFill>
        <p:spPr bwMode="auto">
          <a:xfrm>
            <a:off x="6856805" y="637032"/>
            <a:ext cx="2953512" cy="3602736"/>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222212" name="Picture 4" descr="juliahoffmanNEW">
            <a:extLst>
              <a:ext uri="{FF2B5EF4-FFF2-40B4-BE49-F238E27FC236}">
                <a16:creationId xmlns:a16="http://schemas.microsoft.com/office/drawing/2014/main" xmlns="" id="{B3735F8E-7800-4397-B98C-F488E4933E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6934200"/>
            <a:ext cx="1836738" cy="3263900"/>
          </a:xfrm>
          <a:prstGeom prst="rect">
            <a:avLst/>
          </a:prstGeom>
          <a:noFill/>
          <a:extLst>
            <a:ext uri="{909E8E84-426E-40dd-AFC4-6F175D3DCCD1}">
              <a14:hiddenFill xmlns:a14="http://schemas.microsoft.com/office/drawing/2010/main">
                <a:solidFill>
                  <a:srgbClr val="FFFFFF"/>
                </a:solidFill>
              </a14:hiddenFill>
            </a:ext>
          </a:extLst>
        </p:spPr>
      </p:pic>
      <p:pic>
        <p:nvPicPr>
          <p:cNvPr id="222214" name="Picture 6" descr="IMG-20121107-00015">
            <a:extLst>
              <a:ext uri="{FF2B5EF4-FFF2-40B4-BE49-F238E27FC236}">
                <a16:creationId xmlns:a16="http://schemas.microsoft.com/office/drawing/2014/main" xmlns="" id="{F962317E-51EA-4D00-805D-5B9973CB78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6000" y="-2667000"/>
            <a:ext cx="2239962" cy="1679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xmlns="" id="{8CC50034-84A2-4A7D-BC2C-7756B0A92718}"/>
              </a:ext>
            </a:extLst>
          </p:cNvPr>
          <p:cNvSpPr>
            <a:spLocks noGrp="1" noChangeArrowheads="1"/>
          </p:cNvSpPr>
          <p:nvPr>
            <p:ph type="title"/>
          </p:nvPr>
        </p:nvSpPr>
        <p:spPr>
          <a:xfrm>
            <a:off x="510209" y="22019"/>
            <a:ext cx="11072191" cy="770283"/>
          </a:xfrm>
        </p:spPr>
        <p:txBody>
          <a:bodyPr/>
          <a:lstStyle/>
          <a:p>
            <a:r>
              <a:rPr lang="en-US" altLang="en-US" sz="2800" dirty="0">
                <a:solidFill>
                  <a:schemeClr val="tx1"/>
                </a:solidFill>
              </a:rPr>
              <a:t>                                 Community Events</a:t>
            </a:r>
            <a:br>
              <a:rPr lang="en-US" altLang="en-US" sz="2800" dirty="0">
                <a:solidFill>
                  <a:schemeClr val="tx1"/>
                </a:solidFill>
              </a:rPr>
            </a:br>
            <a:r>
              <a:rPr lang="en-US" altLang="en-US" sz="2800" dirty="0">
                <a:solidFill>
                  <a:schemeClr val="tx1"/>
                </a:solidFill>
              </a:rPr>
              <a:t>            Education and Understanding Through Exposure…</a:t>
            </a:r>
            <a:br>
              <a:rPr lang="en-US" altLang="en-US" sz="2800" dirty="0">
                <a:solidFill>
                  <a:schemeClr val="tx1"/>
                </a:solidFill>
              </a:rPr>
            </a:br>
            <a:r>
              <a:rPr lang="en-US" altLang="en-US" sz="2000" dirty="0">
                <a:solidFill>
                  <a:schemeClr val="tx1"/>
                </a:solidFill>
              </a:rPr>
              <a:t/>
            </a:r>
            <a:br>
              <a:rPr lang="en-US" altLang="en-US" sz="2000" dirty="0">
                <a:solidFill>
                  <a:schemeClr val="tx1"/>
                </a:solidFill>
              </a:rPr>
            </a:br>
            <a:r>
              <a:rPr lang="en-US" altLang="en-US" sz="1800" dirty="0">
                <a:solidFill>
                  <a:schemeClr val="tx1"/>
                </a:solidFill>
              </a:rPr>
              <a:t>                                  </a:t>
            </a:r>
            <a:r>
              <a:rPr lang="en-US" altLang="en-US" sz="1800" b="1" dirty="0">
                <a:solidFill>
                  <a:schemeClr val="tx1">
                    <a:lumMod val="95000"/>
                  </a:schemeClr>
                </a:solidFill>
              </a:rPr>
              <a:t>6th Annual Autism/IDD Night Out (Save The Date)</a:t>
            </a:r>
            <a:br>
              <a:rPr lang="en-US" altLang="en-US" sz="1800" b="1" dirty="0">
                <a:solidFill>
                  <a:schemeClr val="tx1">
                    <a:lumMod val="95000"/>
                  </a:schemeClr>
                </a:solidFill>
              </a:rPr>
            </a:br>
            <a:r>
              <a:rPr lang="en-US" altLang="en-US" sz="1800" b="1" dirty="0">
                <a:solidFill>
                  <a:schemeClr val="tx1">
                    <a:lumMod val="95000"/>
                  </a:schemeClr>
                </a:solidFill>
              </a:rPr>
              <a:t>                                  Thursday May 30th (6-9PM)</a:t>
            </a:r>
            <a:br>
              <a:rPr lang="en-US" altLang="en-US" sz="1800" b="1" dirty="0">
                <a:solidFill>
                  <a:schemeClr val="tx1">
                    <a:lumMod val="95000"/>
                  </a:schemeClr>
                </a:solidFill>
              </a:rPr>
            </a:br>
            <a:r>
              <a:rPr lang="en-US" altLang="en-US" sz="1800" b="1" dirty="0">
                <a:solidFill>
                  <a:schemeClr val="tx1">
                    <a:lumMod val="95000"/>
                  </a:schemeClr>
                </a:solidFill>
              </a:rPr>
              <a:t>                                  Public Safety Training Academy</a:t>
            </a:r>
            <a:r>
              <a:rPr lang="en-US" altLang="en-US" sz="1800" dirty="0">
                <a:solidFill>
                  <a:schemeClr val="tx1"/>
                </a:solidFill>
              </a:rPr>
              <a:t/>
            </a:r>
            <a:br>
              <a:rPr lang="en-US" altLang="en-US" sz="1800" dirty="0">
                <a:solidFill>
                  <a:schemeClr val="tx1"/>
                </a:solidFill>
              </a:rPr>
            </a:br>
            <a:r>
              <a:rPr lang="en-US" altLang="en-US" sz="1800" dirty="0">
                <a:solidFill>
                  <a:schemeClr val="tx1"/>
                </a:solidFill>
              </a:rPr>
              <a:t>                                                  </a:t>
            </a:r>
          </a:p>
        </p:txBody>
      </p:sp>
      <p:pic>
        <p:nvPicPr>
          <p:cNvPr id="225284" name="Picture 4" descr="ihop flyer2-2">
            <a:extLst>
              <a:ext uri="{FF2B5EF4-FFF2-40B4-BE49-F238E27FC236}">
                <a16:creationId xmlns:a16="http://schemas.microsoft.com/office/drawing/2014/main" xmlns="" id="{8083A2A7-95C9-44FC-AE53-BA58006A3E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734334" y="2164453"/>
            <a:ext cx="5429809" cy="4195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283" name="Picture 3" descr="autism night out flyer 2014">
            <a:extLst>
              <a:ext uri="{FF2B5EF4-FFF2-40B4-BE49-F238E27FC236}">
                <a16:creationId xmlns:a16="http://schemas.microsoft.com/office/drawing/2014/main" xmlns="" id="{64120929-1E9B-4333-9DEA-BF625AD6E5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6" b="1342"/>
          <a:stretch/>
        </p:blipFill>
        <p:spPr bwMode="auto">
          <a:xfrm>
            <a:off x="6894921" y="1514470"/>
            <a:ext cx="4409621" cy="51655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oup of people jumping in the air&#10;&#10;Description generated with very high confidence">
            <a:extLst>
              <a:ext uri="{FF2B5EF4-FFF2-40B4-BE49-F238E27FC236}">
                <a16:creationId xmlns:a16="http://schemas.microsoft.com/office/drawing/2014/main" xmlns="" id="{7A0FA788-127F-4CC0-BA47-4E86CE2C4003}"/>
              </a:ext>
            </a:extLst>
          </p:cNvPr>
          <p:cNvPicPr>
            <a:picLocks noChangeAspect="1"/>
          </p:cNvPicPr>
          <p:nvPr/>
        </p:nvPicPr>
        <p:blipFill>
          <a:blip r:embed="rId2"/>
          <a:stretch>
            <a:fillRect/>
          </a:stretch>
        </p:blipFill>
        <p:spPr>
          <a:xfrm>
            <a:off x="643467" y="689102"/>
            <a:ext cx="10905066" cy="5479795"/>
          </a:xfrm>
          <a:prstGeom prst="rect">
            <a:avLst/>
          </a:prstGeom>
        </p:spPr>
      </p:pic>
    </p:spTree>
    <p:extLst>
      <p:ext uri="{BB962C8B-B14F-4D97-AF65-F5344CB8AC3E}">
        <p14:creationId xmlns:p14="http://schemas.microsoft.com/office/powerpoint/2010/main" val="276507191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78</TotalTime>
  <Words>412</Words>
  <Application>Microsoft Macintosh PowerPoint</Application>
  <PresentationFormat>Custom</PresentationFormat>
  <Paragraphs>150</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Ion</vt:lpstr>
      <vt:lpstr>Montgomery County Police  Autism/IDD (Intellectual and Developmental Disabilities),  Alzheimer’s/Dementia Outreach Unit          Officer Laurie Reyes   Montgomery County Department of Police    </vt:lpstr>
      <vt:lpstr>PowerPoint Presentation</vt:lpstr>
      <vt:lpstr>  What are we doing to create a safe and supportive community for those who have Autism/IDD, Alzheimer’s/Dementia?</vt:lpstr>
      <vt:lpstr>Officer Training                </vt:lpstr>
      <vt:lpstr>COMMUNITY EDUCATION AS OUTREACH...</vt:lpstr>
      <vt:lpstr>        Community Partnerships</vt:lpstr>
      <vt:lpstr>Community Outreach</vt:lpstr>
      <vt:lpstr>                                 Community Events             Education and Understanding Through Exposure…                                    6th Annual Autism/IDD Night Out (Save The Date)                                   Thursday May 30th (6-9PM)                                   Public Safety Training Academy                                                   </vt:lpstr>
      <vt:lpstr>PowerPoint Presentation</vt:lpstr>
      <vt:lpstr>Autism Legislation  Local/National  ICD-9 House Bill Coverage for “wandering safety tools”  Avante/Kevin's Law  Ethan’s Law </vt:lpstr>
      <vt:lpstr>  Media Outreach </vt:lpstr>
      <vt:lpstr>         </vt:lpstr>
      <vt:lpstr>PowerPoint Presentation</vt:lpstr>
      <vt:lpstr>  MCPD Autism/IDD Outreach Program receives White House Champions of Change Award for Youth and Law Enforcement   MD Governors' Award   Attorney General’s Award, Distinguished Service in Policing </vt:lpstr>
      <vt:lpstr>PowerPoint Presentation</vt:lpstr>
      <vt:lpstr>Just had to share…  Never Underestimate a person who has Autism/IDD and what they are capable of doing…                                Be The Voice or Give Them A Voice</vt:lpstr>
      <vt:lpstr>PowerPoint Presentation</vt:lpstr>
      <vt:lpstr>PowerPoint Presentation</vt:lpstr>
      <vt:lpstr>PowerPoint Presentation</vt:lpstr>
      <vt:lpstr>EDUCATION OF OUR YOUNG PEOPLE MCPS and Private Schools </vt:lpstr>
      <vt:lpstr>PowerPoint Presentation</vt:lpstr>
      <vt:lpstr>“Officer can I show you my ID Bracelet?” “Can I tell you a little about me?”</vt:lpstr>
      <vt:lpstr>Wandering/Elopement Concerns…  MCPD averages 3-8 "found and or "critically at risk" missing persons a week who have Autism/IDD, Alzheimer's/Dementia</vt:lpstr>
      <vt:lpstr>     MCPD Wandering Prevention Safety Kit/Safety Shirts These shirts are ONLY designed for those that Can Not Speak for themselves and are at immediate risk!  Kit Contents... Window Clings, ID Bracelet, Program brochure, MCPD Sensory toy, stop sign, coordinators contact info</vt:lpstr>
      <vt:lpstr>Questions/Concerns??? Program Coordinators           Officer Laurie Reyes         Laurie.Reyes@Montgomerycountymd.gov           Officer Tara Bond          Tara.Bond@montgomerycountymd.gov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Montgomery County Police  Autism/IDD (Intellectual and Developmental Disabilities),  Alzheimer’s/Dementia Outreach Unit          Officer Laurie Reyes   Montgomery County Department of Police</dc:title>
  <dc:creator>Reyes, Laurie</dc:creator>
  <cp:lastModifiedBy>Monica Martinez</cp:lastModifiedBy>
  <cp:revision>7</cp:revision>
  <dcterms:created xsi:type="dcterms:W3CDTF">2019-06-04T15:39:30Z</dcterms:created>
  <dcterms:modified xsi:type="dcterms:W3CDTF">2019-06-05T20:36:23Z</dcterms:modified>
</cp:coreProperties>
</file>