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0" r:id="rId1"/>
  </p:sldMasterIdLst>
  <p:notesMasterIdLst>
    <p:notesMasterId r:id="rId39"/>
  </p:notesMasterIdLst>
  <p:handoutMasterIdLst>
    <p:handoutMasterId r:id="rId40"/>
  </p:handoutMasterIdLst>
  <p:sldIdLst>
    <p:sldId id="338" r:id="rId2"/>
    <p:sldId id="300" r:id="rId3"/>
    <p:sldId id="339" r:id="rId4"/>
    <p:sldId id="308" r:id="rId5"/>
    <p:sldId id="314" r:id="rId6"/>
    <p:sldId id="315" r:id="rId7"/>
    <p:sldId id="341" r:id="rId8"/>
    <p:sldId id="327" r:id="rId9"/>
    <p:sldId id="319" r:id="rId10"/>
    <p:sldId id="326" r:id="rId11"/>
    <p:sldId id="323" r:id="rId12"/>
    <p:sldId id="345" r:id="rId13"/>
    <p:sldId id="347" r:id="rId14"/>
    <p:sldId id="317" r:id="rId15"/>
    <p:sldId id="349" r:id="rId16"/>
    <p:sldId id="304" r:id="rId17"/>
    <p:sldId id="353" r:id="rId18"/>
    <p:sldId id="355" r:id="rId19"/>
    <p:sldId id="331" r:id="rId20"/>
    <p:sldId id="357" r:id="rId21"/>
    <p:sldId id="359" r:id="rId22"/>
    <p:sldId id="361" r:id="rId23"/>
    <p:sldId id="363" r:id="rId24"/>
    <p:sldId id="365" r:id="rId25"/>
    <p:sldId id="367" r:id="rId26"/>
    <p:sldId id="369" r:id="rId27"/>
    <p:sldId id="371" r:id="rId28"/>
    <p:sldId id="373" r:id="rId29"/>
    <p:sldId id="375" r:id="rId30"/>
    <p:sldId id="377" r:id="rId31"/>
    <p:sldId id="381" r:id="rId32"/>
    <p:sldId id="383" r:id="rId33"/>
    <p:sldId id="385" r:id="rId34"/>
    <p:sldId id="302" r:id="rId35"/>
    <p:sldId id="336" r:id="rId36"/>
    <p:sldId id="334" r:id="rId37"/>
    <p:sldId id="335" r:id="rId3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36975-459D-4E14-B870-34C033F3A811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A44CC-4794-4D97-B021-03155FEE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42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826E6-1E44-9E4A-8D83-4EF5FF138DB0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459289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CD1CB-22F1-C545-B618-69B6B6ACD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4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>
              <a:defRPr/>
            </a:pPr>
            <a:r>
              <a:rPr lang="en-US" dirty="0" smtClean="0"/>
              <a:t>Seen is autism, schizophrenia</a:t>
            </a:r>
          </a:p>
          <a:p>
            <a:pPr defTabSz="471145">
              <a:defRPr/>
            </a:pPr>
            <a:r>
              <a:rPr lang="en-US" dirty="0" smtClean="0"/>
              <a:t>Don’t notice cues that might guide their behaviors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5F0BD-61C2-0149-A736-5582F9D894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3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>
              <a:defRPr/>
            </a:pPr>
            <a:r>
              <a:rPr lang="en-US" dirty="0"/>
              <a:t>Includes</a:t>
            </a:r>
          </a:p>
          <a:p>
            <a:pPr defTabSz="471145">
              <a:defRPr/>
            </a:pPr>
            <a:r>
              <a:rPr lang="en-US" dirty="0"/>
              <a:t>Self Stimulating behaviors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5F0BD-61C2-0149-A736-5582F9D894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66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>
              <a:defRPr/>
            </a:pPr>
            <a:r>
              <a:rPr lang="en-US" dirty="0" smtClean="0"/>
              <a:t>Seen is autism, Asperger’s, ADHD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5F0BD-61C2-0149-A736-5582F9D894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2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>
              <a:defRPr/>
            </a:pPr>
            <a:r>
              <a:rPr lang="en-US" dirty="0" smtClean="0"/>
              <a:t>Seen in autism, schizophrenia</a:t>
            </a:r>
          </a:p>
          <a:p>
            <a:pPr defTabSz="471145">
              <a:defRPr/>
            </a:pPr>
            <a:r>
              <a:rPr lang="en-US" dirty="0" smtClean="0"/>
              <a:t>Rituals are predictable</a:t>
            </a:r>
          </a:p>
          <a:p>
            <a:pPr defTabSz="471145">
              <a:defRPr/>
            </a:pPr>
            <a:r>
              <a:rPr lang="en-US" dirty="0" smtClean="0"/>
              <a:t>Bothered by input/ low activity level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5F0BD-61C2-0149-A736-5582F9D894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3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633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90227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708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7828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74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39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2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1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6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9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0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2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5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1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8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clothing.net/" TargetMode="External"/><Relationship Id="rId4" Type="http://schemas.openxmlformats.org/officeDocument/2006/relationships/hyperlink" Target="http://www.smartknitkids.com/" TargetMode="External"/><Relationship Id="rId5" Type="http://schemas.openxmlformats.org/officeDocument/2006/relationships/hyperlink" Target="http://www.kozieclothes.com/" TargetMode="External"/><Relationship Id="rId6" Type="http://schemas.openxmlformats.org/officeDocument/2006/relationships/hyperlink" Target="http://www.therapro.com/" TargetMode="External"/><Relationship Id="rId7" Type="http://schemas.openxmlformats.org/officeDocument/2006/relationships/hyperlink" Target="http://www.funandfunction.com/" TargetMode="External"/><Relationship Id="rId8" Type="http://schemas.openxmlformats.org/officeDocument/2006/relationships/hyperlink" Target="http://www.kickypants.com/" TargetMode="External"/><Relationship Id="rId9" Type="http://schemas.openxmlformats.org/officeDocument/2006/relationships/hyperlink" Target="http://www.worldssoftest.com/" TargetMode="External"/><Relationship Id="rId10" Type="http://schemas.openxmlformats.org/officeDocument/2006/relationships/hyperlink" Target="http://www.nonetz.com/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iendshipcircle.org/blog/2013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679" y="901521"/>
            <a:ext cx="7766936" cy="3664469"/>
          </a:xfrm>
        </p:spPr>
        <p:txBody>
          <a:bodyPr/>
          <a:lstStyle/>
          <a:p>
            <a:r>
              <a:rPr lang="en-US" dirty="0"/>
              <a:t>Challenges with Sensory Processing in Children with ASD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318" y="5087155"/>
            <a:ext cx="8825658" cy="1004552"/>
          </a:xfrm>
        </p:spPr>
        <p:txBody>
          <a:bodyPr>
            <a:noAutofit/>
          </a:bodyPr>
          <a:lstStyle/>
          <a:p>
            <a:r>
              <a:rPr lang="en-US" sz="2400" dirty="0"/>
              <a:t>Julie </a:t>
            </a:r>
            <a:r>
              <a:rPr lang="en-US" sz="2400" dirty="0" err="1"/>
              <a:t>Schade</a:t>
            </a:r>
            <a:r>
              <a:rPr lang="en-US" sz="2400" dirty="0"/>
              <a:t>, MA, OTR/L</a:t>
            </a:r>
          </a:p>
          <a:p>
            <a:r>
              <a:rPr lang="en-US" sz="2400" dirty="0"/>
              <a:t>Colette Silver, MS, OTR/L</a:t>
            </a:r>
          </a:p>
          <a:p>
            <a:endParaRPr lang="en-US" sz="2400" cap="none" dirty="0" smtClean="0"/>
          </a:p>
        </p:txBody>
      </p:sp>
    </p:spTree>
    <p:extLst>
      <p:ext uri="{BB962C8B-B14F-4D97-AF65-F5344CB8AC3E}">
        <p14:creationId xmlns:p14="http://schemas.microsoft.com/office/powerpoint/2010/main" val="1268999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97" y="0"/>
            <a:ext cx="8596668" cy="13208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Sensory Sensitive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600201"/>
            <a:ext cx="10723035" cy="4638946"/>
          </a:xfrm>
        </p:spPr>
        <p:txBody>
          <a:bodyPr>
            <a:noAutofit/>
          </a:bodyPr>
          <a:lstStyle/>
          <a:p>
            <a:r>
              <a:rPr lang="en-US" sz="2400" dirty="0" smtClean="0"/>
              <a:t>Low threshold/passive </a:t>
            </a:r>
            <a:r>
              <a:rPr lang="en-US" sz="2400" dirty="0"/>
              <a:t>response</a:t>
            </a:r>
          </a:p>
          <a:p>
            <a:r>
              <a:rPr lang="en-US" sz="2400" dirty="0"/>
              <a:t>Detect more input that </a:t>
            </a:r>
            <a:r>
              <a:rPr lang="en-US" sz="2400" dirty="0" smtClean="0"/>
              <a:t>others</a:t>
            </a:r>
            <a:endParaRPr lang="en-US" sz="2400" dirty="0"/>
          </a:p>
          <a:p>
            <a:r>
              <a:rPr lang="en-US" sz="2400" dirty="0"/>
              <a:t>Can be highly distractible, hyperactive</a:t>
            </a:r>
          </a:p>
          <a:p>
            <a:r>
              <a:rPr lang="en-US" sz="2400" dirty="0" smtClean="0"/>
              <a:t>Auditory</a:t>
            </a:r>
            <a:r>
              <a:rPr lang="en-US" sz="2400" dirty="0"/>
              <a:t>, Visual, </a:t>
            </a:r>
            <a:r>
              <a:rPr lang="en-US" sz="2400" dirty="0" smtClean="0"/>
              <a:t>Tactile, Vestibular </a:t>
            </a:r>
            <a:endParaRPr lang="en-US" sz="2400" dirty="0"/>
          </a:p>
          <a:p>
            <a:r>
              <a:rPr lang="en-US" sz="2400" dirty="0" smtClean="0"/>
              <a:t>Defensive </a:t>
            </a:r>
            <a:r>
              <a:rPr lang="en-US" sz="2400" dirty="0"/>
              <a:t>response rather that orienting response</a:t>
            </a:r>
          </a:p>
          <a:p>
            <a:r>
              <a:rPr lang="en-US" sz="2400" dirty="0"/>
              <a:t>Large increase in heart rate, respiration, vasodilation.</a:t>
            </a:r>
          </a:p>
          <a:p>
            <a:r>
              <a:rPr lang="en-US" sz="2400" dirty="0" smtClean="0"/>
              <a:t>Increased </a:t>
            </a:r>
            <a:r>
              <a:rPr lang="en-US" sz="2400" dirty="0"/>
              <a:t>sensitivity to all other sensory stimuli</a:t>
            </a:r>
          </a:p>
          <a:p>
            <a:r>
              <a:rPr lang="en-US" sz="2400" dirty="0" smtClean="0"/>
              <a:t>Interventions </a:t>
            </a:r>
            <a:r>
              <a:rPr lang="en-US" sz="2400" dirty="0"/>
              <a:t>– provide more structured 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4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1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Sensory </a:t>
            </a:r>
            <a:r>
              <a:rPr lang="en-US" sz="4900" dirty="0" smtClean="0"/>
              <a:t>Avoiding</a:t>
            </a:r>
            <a:r>
              <a:rPr lang="en-US" dirty="0"/>
              <a:t/>
            </a:r>
            <a:br>
              <a:rPr lang="en-US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600201"/>
            <a:ext cx="10723035" cy="46573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Low Threshold/active </a:t>
            </a:r>
            <a:r>
              <a:rPr lang="en-US" sz="2800" dirty="0"/>
              <a:t>response</a:t>
            </a:r>
          </a:p>
          <a:p>
            <a:r>
              <a:rPr lang="en-US" sz="2800" dirty="0" smtClean="0"/>
              <a:t>Can </a:t>
            </a:r>
            <a:r>
              <a:rPr lang="en-US" sz="2800" dirty="0"/>
              <a:t>be rule bound, ritual driven, uncooperative</a:t>
            </a:r>
          </a:p>
          <a:p>
            <a:r>
              <a:rPr lang="en-US" sz="2800" dirty="0"/>
              <a:t>Unfamiliar input is difficult to understand and organize</a:t>
            </a:r>
          </a:p>
          <a:p>
            <a:r>
              <a:rPr lang="en-US" sz="2800" dirty="0" smtClean="0"/>
              <a:t>May </a:t>
            </a:r>
            <a:r>
              <a:rPr lang="en-US" sz="2800" dirty="0"/>
              <a:t>tune out to </a:t>
            </a:r>
            <a:r>
              <a:rPr lang="en-US" sz="2800" dirty="0" smtClean="0"/>
              <a:t>avoid, seem uninterested</a:t>
            </a:r>
            <a:endParaRPr lang="en-US" sz="2800" dirty="0"/>
          </a:p>
          <a:p>
            <a:r>
              <a:rPr lang="en-US" sz="2800" dirty="0" smtClean="0"/>
              <a:t>May </a:t>
            </a:r>
            <a:r>
              <a:rPr lang="en-US" sz="2800" dirty="0"/>
              <a:t>be hyper </a:t>
            </a:r>
            <a:r>
              <a:rPr lang="en-US" sz="2800" dirty="0" smtClean="0"/>
              <a:t>alert but still</a:t>
            </a:r>
            <a:endParaRPr lang="en-US" sz="2800" dirty="0"/>
          </a:p>
          <a:p>
            <a:r>
              <a:rPr lang="en-US" sz="2800" dirty="0" smtClean="0"/>
              <a:t>Interventions </a:t>
            </a:r>
            <a:r>
              <a:rPr lang="en-US" sz="2800" dirty="0"/>
              <a:t>– make input less available, graded, organized, predictable exposure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0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25848" cy="1320800"/>
          </a:xfrm>
        </p:spPr>
        <p:txBody>
          <a:bodyPr/>
          <a:lstStyle/>
          <a:p>
            <a:r>
              <a:rPr lang="en-US" dirty="0" smtClean="0"/>
              <a:t>Model for Understanding Sensory Modulation </a:t>
            </a:r>
            <a:r>
              <a:rPr lang="en-US" sz="2000" dirty="0" smtClean="0"/>
              <a:t>(adapted from J. Wilbarger, 1991)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12136"/>
            <a:ext cx="8216721" cy="4404574"/>
          </a:xfrm>
        </p:spPr>
      </p:pic>
    </p:spTree>
    <p:extLst>
      <p:ext uri="{BB962C8B-B14F-4D97-AF65-F5344CB8AC3E}">
        <p14:creationId xmlns:p14="http://schemas.microsoft.com/office/powerpoint/2010/main" val="775189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3184"/>
            <a:ext cx="8596668" cy="1210612"/>
          </a:xfrm>
        </p:spPr>
        <p:txBody>
          <a:bodyPr>
            <a:noAutofit/>
          </a:bodyPr>
          <a:lstStyle/>
          <a:p>
            <a:r>
              <a:rPr lang="en-US" sz="4800" dirty="0" smtClean="0"/>
              <a:t>Context/Environment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84856"/>
            <a:ext cx="8596668" cy="56731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Behavior </a:t>
            </a:r>
            <a:r>
              <a:rPr lang="en-US" sz="2400" dirty="0"/>
              <a:t>is influenced by </a:t>
            </a:r>
            <a:r>
              <a:rPr lang="en-US" sz="2400" dirty="0" smtClean="0"/>
              <a:t>context</a:t>
            </a:r>
          </a:p>
          <a:p>
            <a:r>
              <a:rPr lang="en-US" sz="2400" dirty="0" smtClean="0"/>
              <a:t>Not only sensory processing patterns but also contextual factors</a:t>
            </a:r>
          </a:p>
          <a:p>
            <a:r>
              <a:rPr lang="en-US" sz="2400" dirty="0"/>
              <a:t>Sensory </a:t>
            </a:r>
            <a:r>
              <a:rPr lang="en-US" sz="2400" dirty="0" smtClean="0"/>
              <a:t>processing: universal </a:t>
            </a:r>
            <a:r>
              <a:rPr lang="en-US" sz="2400" dirty="0"/>
              <a:t>and context-specific </a:t>
            </a:r>
            <a:r>
              <a:rPr lang="en-US" sz="2400" dirty="0" smtClean="0"/>
              <a:t>qualities</a:t>
            </a:r>
          </a:p>
          <a:p>
            <a:pPr lvl="1"/>
            <a:r>
              <a:rPr lang="en-US" sz="2400" dirty="0" smtClean="0"/>
              <a:t>Universal: sensory avoiding - cover ears at home and </a:t>
            </a:r>
          </a:p>
          <a:p>
            <a:pPr lvl="1"/>
            <a:r>
              <a:rPr lang="en-US" sz="2400" dirty="0" smtClean="0"/>
              <a:t>Context: sensory seeking – singing at home (ok) vs school (disruptive)</a:t>
            </a:r>
          </a:p>
          <a:p>
            <a:r>
              <a:rPr lang="en-US" sz="2400" dirty="0" smtClean="0"/>
              <a:t>Teachers/parents responses differ: unique </a:t>
            </a:r>
            <a:r>
              <a:rPr lang="en-US" sz="2400" dirty="0"/>
              <a:t>view </a:t>
            </a:r>
            <a:endParaRPr lang="en-US" sz="2400" dirty="0" smtClean="0"/>
          </a:p>
          <a:p>
            <a:r>
              <a:rPr lang="en-US" sz="2400" dirty="0" smtClean="0"/>
              <a:t>Home/school </a:t>
            </a:r>
            <a:r>
              <a:rPr lang="en-US" sz="2400" dirty="0"/>
              <a:t>variables </a:t>
            </a:r>
            <a:r>
              <a:rPr lang="en-US" sz="2400" dirty="0" smtClean="0"/>
              <a:t>differ = need contextually </a:t>
            </a:r>
            <a:r>
              <a:rPr lang="en-US" sz="2400" dirty="0"/>
              <a:t>designed assessments, different interventions, and different </a:t>
            </a:r>
            <a:r>
              <a:rPr lang="en-US" sz="2400" dirty="0" smtClean="0"/>
              <a:t>goals</a:t>
            </a:r>
          </a:p>
          <a:p>
            <a:pPr marL="0" indent="0">
              <a:buNone/>
            </a:pPr>
            <a:r>
              <a:rPr lang="en-US" sz="2400" dirty="0"/>
              <a:t>(Brown, N.B., &amp; Dunn W. 2010)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677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9245"/>
            <a:ext cx="8596668" cy="811369"/>
          </a:xfrm>
        </p:spPr>
        <p:txBody>
          <a:bodyPr>
            <a:normAutofit/>
          </a:bodyPr>
          <a:lstStyle/>
          <a:p>
            <a:r>
              <a:rPr lang="en-US" dirty="0" smtClean="0"/>
              <a:t>Sensory Profile &amp; School Companion </a:t>
            </a:r>
            <a:r>
              <a:rPr lang="en-US" sz="2000" dirty="0" smtClean="0"/>
              <a:t>(Dunn)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68946"/>
            <a:ext cx="8596668" cy="5789053"/>
          </a:xfrm>
        </p:spPr>
        <p:txBody>
          <a:bodyPr>
            <a:no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ensory profile across a variety of settings</a:t>
            </a:r>
          </a:p>
          <a:p>
            <a:r>
              <a:rPr lang="en-US" sz="2400" dirty="0" smtClean="0"/>
              <a:t>Co-regulation = feed off state </a:t>
            </a:r>
            <a:r>
              <a:rPr lang="en-US" sz="2400" dirty="0"/>
              <a:t>of regulation of those around </a:t>
            </a:r>
            <a:endParaRPr lang="en-US" sz="2400" dirty="0" smtClean="0"/>
          </a:p>
          <a:p>
            <a:r>
              <a:rPr lang="en-US" sz="2400" dirty="0" smtClean="0"/>
              <a:t>Home</a:t>
            </a:r>
          </a:p>
          <a:p>
            <a:r>
              <a:rPr lang="en-US" sz="2400" dirty="0" smtClean="0"/>
              <a:t>Community</a:t>
            </a:r>
          </a:p>
          <a:p>
            <a:r>
              <a:rPr lang="en-US" sz="2400" dirty="0" smtClean="0"/>
              <a:t>School</a:t>
            </a:r>
          </a:p>
          <a:p>
            <a:pPr lvl="1"/>
            <a:r>
              <a:rPr lang="en-US" sz="2400" dirty="0" smtClean="0"/>
              <a:t>Classroom</a:t>
            </a:r>
          </a:p>
          <a:p>
            <a:pPr lvl="1"/>
            <a:r>
              <a:rPr lang="en-US" sz="2400" dirty="0" smtClean="0"/>
              <a:t>Cafeteria</a:t>
            </a:r>
          </a:p>
          <a:p>
            <a:pPr lvl="1"/>
            <a:r>
              <a:rPr lang="en-US" sz="2400" dirty="0" smtClean="0"/>
              <a:t>Playground</a:t>
            </a:r>
          </a:p>
          <a:p>
            <a:pPr lvl="1"/>
            <a:r>
              <a:rPr lang="en-US" sz="2400" dirty="0" smtClean="0"/>
              <a:t>Media center/Library</a:t>
            </a:r>
          </a:p>
          <a:p>
            <a:pPr lvl="1"/>
            <a:r>
              <a:rPr lang="en-US" sz="2400" dirty="0" smtClean="0"/>
              <a:t>Halls</a:t>
            </a:r>
          </a:p>
          <a:p>
            <a:pPr lvl="1"/>
            <a:r>
              <a:rPr lang="en-US" sz="2400" dirty="0" smtClean="0"/>
              <a:t>Bathroom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6499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0152"/>
            <a:ext cx="8596668" cy="708338"/>
          </a:xfrm>
        </p:spPr>
        <p:txBody>
          <a:bodyPr>
            <a:noAutofit/>
          </a:bodyPr>
          <a:lstStyle/>
          <a:p>
            <a:r>
              <a:rPr lang="en-US" dirty="0" smtClean="0"/>
              <a:t>Research on Sensory Processing and ASD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14401"/>
            <a:ext cx="9372519" cy="5943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most common comorbid symptom </a:t>
            </a:r>
            <a:r>
              <a:rPr lang="en-US" sz="2000" dirty="0" smtClean="0"/>
              <a:t>(Silva</a:t>
            </a:r>
            <a:r>
              <a:rPr lang="en-US" sz="2000" dirty="0"/>
              <a:t> </a:t>
            </a:r>
            <a:r>
              <a:rPr lang="en-US" sz="2000" dirty="0" smtClean="0"/>
              <a:t>&amp; </a:t>
            </a:r>
            <a:r>
              <a:rPr lang="en-US" sz="2000" dirty="0" err="1" smtClean="0"/>
              <a:t>Schalock</a:t>
            </a:r>
            <a:r>
              <a:rPr lang="en-US" sz="2000" dirty="0" smtClean="0"/>
              <a:t>, 2012)</a:t>
            </a:r>
          </a:p>
          <a:p>
            <a:r>
              <a:rPr lang="en-US" sz="2400" dirty="0" smtClean="0"/>
              <a:t>69% - some type of sensory symptom </a:t>
            </a:r>
            <a:r>
              <a:rPr lang="en-US" sz="2000" dirty="0" smtClean="0"/>
              <a:t>(</a:t>
            </a:r>
            <a:r>
              <a:rPr lang="en-US" sz="2000" dirty="0" err="1" smtClean="0"/>
              <a:t>Baranek</a:t>
            </a:r>
            <a:r>
              <a:rPr lang="en-US" sz="2000" dirty="0"/>
              <a:t>, et al., 2006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inversely </a:t>
            </a:r>
            <a:r>
              <a:rPr lang="en-US" sz="2400" dirty="0" smtClean="0"/>
              <a:t>related: mental age increases, sensory symptoms decrease </a:t>
            </a:r>
            <a:r>
              <a:rPr lang="en-US" sz="2000" dirty="0" smtClean="0"/>
              <a:t>(</a:t>
            </a:r>
            <a:r>
              <a:rPr lang="en-US" sz="2000" dirty="0" err="1" smtClean="0"/>
              <a:t>Baranek</a:t>
            </a:r>
            <a:r>
              <a:rPr lang="en-US" sz="2000" dirty="0"/>
              <a:t>, et al., 2006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ow mental age produces </a:t>
            </a:r>
            <a:r>
              <a:rPr lang="en-US" sz="2400" dirty="0" err="1" smtClean="0"/>
              <a:t>hyporesponsivness</a:t>
            </a:r>
            <a:r>
              <a:rPr lang="en-US" sz="2400" dirty="0" smtClean="0"/>
              <a:t> in social and nonsocial contexts; higher mental age produces more responsiveness </a:t>
            </a:r>
            <a:r>
              <a:rPr lang="en-US" sz="2000" dirty="0" smtClean="0"/>
              <a:t>(</a:t>
            </a:r>
            <a:r>
              <a:rPr lang="en-US" sz="2000" dirty="0" err="1"/>
              <a:t>Baranek</a:t>
            </a:r>
            <a:r>
              <a:rPr lang="en-US" sz="2000" dirty="0"/>
              <a:t>, et al., in press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more severe symptoms in social-communication = more likely to be </a:t>
            </a:r>
            <a:r>
              <a:rPr lang="en-US" sz="2400" dirty="0" err="1"/>
              <a:t>hyporesponsive</a:t>
            </a:r>
            <a:r>
              <a:rPr lang="en-US" sz="2400" dirty="0"/>
              <a:t>; higher language abilities = fewer </a:t>
            </a:r>
            <a:r>
              <a:rPr lang="en-US" sz="2400" dirty="0" err="1"/>
              <a:t>hyporesponsive</a:t>
            </a:r>
            <a:r>
              <a:rPr lang="en-US" sz="2400" dirty="0"/>
              <a:t> or seeking behaviors </a:t>
            </a:r>
            <a:r>
              <a:rPr lang="en-US" sz="2000" dirty="0"/>
              <a:t>(Watson et al., 2011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400" dirty="0" smtClean="0"/>
              <a:t>most pronounced for under-responsivity, followed by over-responsivity, and sensory seeking;  6-9 year-olds: over-responsivity and seeking </a:t>
            </a:r>
            <a:r>
              <a:rPr lang="en-US" sz="2000" dirty="0" smtClean="0"/>
              <a:t>(Ben-</a:t>
            </a:r>
            <a:r>
              <a:rPr lang="en-US" sz="2000" dirty="0" err="1" smtClean="0"/>
              <a:t>Sasson</a:t>
            </a:r>
            <a:r>
              <a:rPr lang="en-US" sz="2000" dirty="0" smtClean="0"/>
              <a:t> et al., 2009)</a:t>
            </a:r>
          </a:p>
          <a:p>
            <a:pPr lvl="0"/>
            <a:r>
              <a:rPr lang="en-US" sz="2400" dirty="0"/>
              <a:t>more taste/smell sensitivity and sensory </a:t>
            </a:r>
            <a:r>
              <a:rPr lang="en-US" sz="2400" dirty="0" err="1"/>
              <a:t>underresponsivity</a:t>
            </a:r>
            <a:r>
              <a:rPr lang="en-US" sz="2400" dirty="0"/>
              <a:t> </a:t>
            </a:r>
            <a:r>
              <a:rPr lang="en-US" sz="2000" dirty="0"/>
              <a:t>(Schoen et al., 2009)</a:t>
            </a:r>
          </a:p>
          <a:p>
            <a:endParaRPr lang="en-US" sz="2000" dirty="0" smtClean="0"/>
          </a:p>
          <a:p>
            <a:endParaRPr lang="en-US" sz="1600" dirty="0"/>
          </a:p>
          <a:p>
            <a:pPr lvl="0"/>
            <a:endParaRPr lang="en-US" sz="1600" b="1" i="1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endParaRPr lang="en-US" sz="1600" dirty="0" smtClean="0"/>
          </a:p>
          <a:p>
            <a:endParaRPr lang="en-US" sz="1500" dirty="0"/>
          </a:p>
          <a:p>
            <a:pPr lvl="0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90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43943"/>
          </a:xfrm>
        </p:spPr>
        <p:txBody>
          <a:bodyPr>
            <a:normAutofit/>
          </a:bodyPr>
          <a:lstStyle/>
          <a:p>
            <a:r>
              <a:rPr lang="en-US" dirty="0" smtClean="0"/>
              <a:t>Research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88643"/>
            <a:ext cx="8596668" cy="596935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/>
              <a:t>abnormal auditory, visual, touch, and oral sensory processing; </a:t>
            </a:r>
            <a:r>
              <a:rPr lang="en-US" sz="2800" dirty="0" smtClean="0"/>
              <a:t>improved </a:t>
            </a:r>
            <a:r>
              <a:rPr lang="en-US" sz="2800" dirty="0"/>
              <a:t>with age except low threshold to touch </a:t>
            </a:r>
            <a:r>
              <a:rPr lang="en-US" sz="2400" dirty="0"/>
              <a:t>(Kern et al., 2006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correlation </a:t>
            </a:r>
            <a:r>
              <a:rPr lang="en-US" sz="2800" dirty="0"/>
              <a:t>between sensory processing and repetitive behaviors (stereotypies and compulsions) </a:t>
            </a:r>
            <a:r>
              <a:rPr lang="en-US" sz="2400" dirty="0"/>
              <a:t>(Boyd et al., 2010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tactile </a:t>
            </a:r>
            <a:r>
              <a:rPr lang="en-US" sz="2800" dirty="0"/>
              <a:t>sensory </a:t>
            </a:r>
            <a:r>
              <a:rPr lang="en-US" sz="2800" dirty="0" smtClean="0"/>
              <a:t>impairment - hypersensitivity </a:t>
            </a:r>
            <a:r>
              <a:rPr lang="en-US" sz="2800" dirty="0"/>
              <a:t>to </a:t>
            </a:r>
            <a:r>
              <a:rPr lang="en-US" sz="2800" dirty="0" err="1"/>
              <a:t>noninjurious</a:t>
            </a:r>
            <a:r>
              <a:rPr lang="en-US" sz="2800" dirty="0"/>
              <a:t> stimuli and hyposensitivity to injurious </a:t>
            </a:r>
            <a:r>
              <a:rPr lang="en-US" sz="2800" dirty="0" smtClean="0"/>
              <a:t>stimuli</a:t>
            </a:r>
            <a:r>
              <a:rPr lang="en-US" sz="2800" dirty="0"/>
              <a:t> </a:t>
            </a:r>
            <a:r>
              <a:rPr lang="en-US" sz="2400" dirty="0" smtClean="0"/>
              <a:t>(Silva &amp; </a:t>
            </a:r>
            <a:r>
              <a:rPr lang="en-US" sz="2400" dirty="0" err="1" smtClean="0"/>
              <a:t>Schalock</a:t>
            </a:r>
            <a:r>
              <a:rPr lang="en-US" sz="2400" dirty="0" smtClean="0"/>
              <a:t> </a:t>
            </a:r>
            <a:r>
              <a:rPr lang="en-US" sz="2400" dirty="0"/>
              <a:t>, 2012)</a:t>
            </a:r>
          </a:p>
          <a:p>
            <a:pPr lvl="0"/>
            <a:r>
              <a:rPr lang="en-US" sz="2800" dirty="0" smtClean="0"/>
              <a:t>emotionally </a:t>
            </a:r>
            <a:r>
              <a:rPr lang="en-US" sz="2800" dirty="0"/>
              <a:t>reactive and poor sensory registration on </a:t>
            </a:r>
            <a:r>
              <a:rPr lang="en-US" sz="2800" dirty="0" smtClean="0"/>
              <a:t>Sensory </a:t>
            </a:r>
            <a:r>
              <a:rPr lang="en-US" sz="2800" dirty="0"/>
              <a:t>Profile </a:t>
            </a:r>
            <a:r>
              <a:rPr lang="en-US" sz="2400" dirty="0"/>
              <a:t>(Watling, </a:t>
            </a:r>
            <a:r>
              <a:rPr lang="en-US" sz="2400" dirty="0" err="1"/>
              <a:t>Deitz</a:t>
            </a:r>
            <a:r>
              <a:rPr lang="en-US" sz="2400" dirty="0"/>
              <a:t>, &amp; White, 2001</a:t>
            </a:r>
            <a:r>
              <a:rPr lang="en-US" sz="2400" dirty="0" smtClean="0"/>
              <a:t>)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elationship between sensory hypersensitivity (sensory sensitivity and avoiding) and anxiety; </a:t>
            </a:r>
            <a:r>
              <a:rPr lang="en-US" sz="2800" dirty="0" err="1" smtClean="0"/>
              <a:t>hyporesponsiveness</a:t>
            </a:r>
            <a:r>
              <a:rPr lang="en-US" sz="2800" dirty="0" smtClean="0"/>
              <a:t> and depression </a:t>
            </a:r>
            <a:r>
              <a:rPr lang="en-US" sz="2400" dirty="0" smtClean="0"/>
              <a:t>(Pfeiffer, </a:t>
            </a:r>
            <a:r>
              <a:rPr lang="en-US" sz="2400" dirty="0" err="1" smtClean="0"/>
              <a:t>Kinnealey</a:t>
            </a:r>
            <a:r>
              <a:rPr lang="en-US" sz="2400" dirty="0" smtClean="0"/>
              <a:t>, Reed, &amp; Herzberg, 2005)</a:t>
            </a:r>
          </a:p>
          <a:p>
            <a:r>
              <a:rPr lang="en-US" sz="2800" dirty="0" smtClean="0"/>
              <a:t>academic </a:t>
            </a:r>
            <a:r>
              <a:rPr lang="en-US" sz="2800" dirty="0"/>
              <a:t>underachievement </a:t>
            </a:r>
            <a:r>
              <a:rPr lang="en-US" sz="2800" dirty="0" smtClean="0"/>
              <a:t>and tactile </a:t>
            </a:r>
            <a:r>
              <a:rPr lang="en-US" sz="2800" dirty="0"/>
              <a:t>processing, auditory filtering, and </a:t>
            </a:r>
            <a:r>
              <a:rPr lang="en-US" sz="2800" dirty="0" err="1"/>
              <a:t>underresponsiveness</a:t>
            </a:r>
            <a:r>
              <a:rPr lang="en-US" sz="2800" dirty="0"/>
              <a:t> or sensory seeking </a:t>
            </a:r>
            <a:r>
              <a:rPr lang="en-US" sz="2400" dirty="0"/>
              <a:t>(</a:t>
            </a:r>
            <a:r>
              <a:rPr lang="en-US" sz="2400" dirty="0" err="1"/>
              <a:t>Ashburner</a:t>
            </a:r>
            <a:r>
              <a:rPr lang="en-US" sz="2400" dirty="0"/>
              <a:t>, </a:t>
            </a:r>
            <a:r>
              <a:rPr lang="en-US" sz="2400" dirty="0" err="1"/>
              <a:t>Ziviani</a:t>
            </a:r>
            <a:r>
              <a:rPr lang="en-US" sz="2400" dirty="0"/>
              <a:t>, and Rodger, 2008</a:t>
            </a:r>
            <a:r>
              <a:rPr lang="en-US" sz="2400" dirty="0" smtClean="0"/>
              <a:t>)</a:t>
            </a:r>
          </a:p>
          <a:p>
            <a:pPr lvl="0"/>
            <a:endParaRPr lang="en-US" sz="2800" dirty="0" smtClean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80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1668"/>
            <a:ext cx="8596668" cy="759853"/>
          </a:xfrm>
        </p:spPr>
        <p:txBody>
          <a:bodyPr>
            <a:normAutofit/>
          </a:bodyPr>
          <a:lstStyle/>
          <a:p>
            <a:r>
              <a:rPr lang="en-US" dirty="0" smtClean="0"/>
              <a:t>A Word on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901521"/>
            <a:ext cx="9373500" cy="5956479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C</a:t>
            </a:r>
            <a:r>
              <a:rPr lang="en-US" sz="2600" dirty="0" smtClean="0"/>
              <a:t>ommon problem</a:t>
            </a:r>
          </a:p>
          <a:p>
            <a:r>
              <a:rPr lang="en-US" sz="2600" dirty="0" smtClean="0"/>
              <a:t>Types (Patten &amp; Watson</a:t>
            </a:r>
            <a:r>
              <a:rPr lang="en-US" sz="2600" dirty="0"/>
              <a:t>, 2011)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Orienting attention – initial physical orientation to a stimulus, person, or event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Sustained attention – ability to maintain the regard of an object or event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Shifting </a:t>
            </a:r>
            <a:r>
              <a:rPr lang="en-US" sz="2600" dirty="0"/>
              <a:t>attention – </a:t>
            </a:r>
            <a:r>
              <a:rPr lang="en-US" sz="2600" dirty="0" smtClean="0"/>
              <a:t>disengaging attention </a:t>
            </a:r>
            <a:r>
              <a:rPr lang="en-US" sz="2600" dirty="0"/>
              <a:t>from one </a:t>
            </a:r>
            <a:r>
              <a:rPr lang="en-US" sz="2600" dirty="0" smtClean="0"/>
              <a:t>stimulus/reorienting toward another 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Social attention – naturally </a:t>
            </a:r>
            <a:r>
              <a:rPr lang="en-US" sz="2600" dirty="0" smtClean="0"/>
              <a:t>occurring; orientation </a:t>
            </a:r>
            <a:r>
              <a:rPr lang="en-US" sz="2600" dirty="0"/>
              <a:t>to social </a:t>
            </a:r>
            <a:r>
              <a:rPr lang="en-US" sz="2600" dirty="0" smtClean="0"/>
              <a:t>stimuli (voices, faces)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Joint attention – shared </a:t>
            </a:r>
            <a:r>
              <a:rPr lang="en-US" sz="2600" dirty="0" smtClean="0"/>
              <a:t>attention; between two </a:t>
            </a:r>
            <a:r>
              <a:rPr lang="en-US" sz="2600" dirty="0"/>
              <a:t>or more people and an </a:t>
            </a:r>
            <a:r>
              <a:rPr lang="en-US" sz="2600" dirty="0" smtClean="0"/>
              <a:t>object/event</a:t>
            </a:r>
          </a:p>
          <a:p>
            <a:r>
              <a:rPr lang="en-US" sz="2600" dirty="0" smtClean="0"/>
              <a:t>All are challenging  </a:t>
            </a:r>
            <a:r>
              <a:rPr lang="en-US" sz="2600" b="1" i="1" dirty="0" smtClean="0"/>
              <a:t>except </a:t>
            </a:r>
            <a:r>
              <a:rPr lang="en-US" sz="2600" b="1" i="1" dirty="0"/>
              <a:t>sustained attention </a:t>
            </a:r>
            <a:endParaRPr lang="en-US" sz="2600" dirty="0" smtClean="0"/>
          </a:p>
          <a:p>
            <a:r>
              <a:rPr lang="en-US" sz="2600" dirty="0"/>
              <a:t>D</a:t>
            </a:r>
            <a:r>
              <a:rPr lang="en-US" sz="2600" dirty="0" smtClean="0"/>
              <a:t>ifficulty </a:t>
            </a:r>
            <a:r>
              <a:rPr lang="en-US" sz="2600" dirty="0"/>
              <a:t>modulating sensory information in </a:t>
            </a:r>
            <a:r>
              <a:rPr lang="en-US" sz="2600" dirty="0" smtClean="0"/>
              <a:t>environment = difficulty </a:t>
            </a:r>
            <a:r>
              <a:rPr lang="en-US" sz="2600" dirty="0"/>
              <a:t>attending to the stimuli relevant for </a:t>
            </a:r>
            <a:r>
              <a:rPr lang="en-US" sz="2600" dirty="0" smtClean="0"/>
              <a:t>learning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7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2080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Principles for Using </a:t>
            </a:r>
            <a:r>
              <a:rPr lang="en-US" sz="4000" dirty="0" smtClean="0"/>
              <a:t>Sensory-Based Activities  </a:t>
            </a:r>
            <a:r>
              <a:rPr lang="en-US" sz="2200" dirty="0" smtClean="0"/>
              <a:t>(Patricia </a:t>
            </a:r>
            <a:r>
              <a:rPr lang="en-US" sz="2200" dirty="0"/>
              <a:t>and Julia Wilbarger –“Sensory Diet”)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tactile </a:t>
            </a:r>
            <a:r>
              <a:rPr lang="en-US" sz="2400" dirty="0"/>
              <a:t>and </a:t>
            </a:r>
            <a:r>
              <a:rPr lang="en-US" sz="2400" dirty="0" smtClean="0"/>
              <a:t>vestibular- early developing, very important</a:t>
            </a:r>
          </a:p>
          <a:p>
            <a:r>
              <a:rPr lang="en-US" sz="2400" dirty="0" smtClean="0"/>
              <a:t>light</a:t>
            </a:r>
            <a:r>
              <a:rPr lang="en-US" sz="2400" dirty="0"/>
              <a:t>, random, or unexpected </a:t>
            </a:r>
            <a:r>
              <a:rPr lang="en-US" sz="2400" dirty="0" smtClean="0"/>
              <a:t>touch;  high </a:t>
            </a:r>
            <a:r>
              <a:rPr lang="en-US" sz="2400" dirty="0"/>
              <a:t>frequency noises, </a:t>
            </a:r>
            <a:r>
              <a:rPr lang="en-US" sz="2400" dirty="0" smtClean="0"/>
              <a:t>some </a:t>
            </a:r>
            <a:r>
              <a:rPr lang="en-US" sz="2400" dirty="0"/>
              <a:t>kinds of </a:t>
            </a:r>
            <a:r>
              <a:rPr lang="en-US" sz="2400" dirty="0" smtClean="0"/>
              <a:t>movement – can be disorganizing </a:t>
            </a:r>
            <a:endParaRPr lang="en-US" sz="2400" dirty="0"/>
          </a:p>
          <a:p>
            <a:r>
              <a:rPr lang="en-US" sz="2400" dirty="0" smtClean="0"/>
              <a:t>movement</a:t>
            </a:r>
            <a:r>
              <a:rPr lang="en-US" sz="2400" dirty="0"/>
              <a:t>, deep pressure touch, joint compression or traction, and heavy </a:t>
            </a:r>
            <a:r>
              <a:rPr lang="en-US" sz="2400" dirty="0" smtClean="0"/>
              <a:t>work</a:t>
            </a:r>
            <a:r>
              <a:rPr lang="en-US" sz="2400" dirty="0"/>
              <a:t> -</a:t>
            </a:r>
            <a:r>
              <a:rPr lang="en-US" sz="2400" dirty="0" smtClean="0"/>
              <a:t> most powerful, long-lasting</a:t>
            </a:r>
            <a:endParaRPr lang="en-US" sz="2400" dirty="0"/>
          </a:p>
          <a:p>
            <a:r>
              <a:rPr lang="en-US" sz="2400" dirty="0" smtClean="0"/>
              <a:t>visual</a:t>
            </a:r>
            <a:r>
              <a:rPr lang="en-US" sz="2400" dirty="0"/>
              <a:t>, auditory, olfactory, and oral/respiratory </a:t>
            </a:r>
            <a:r>
              <a:rPr lang="en-US" sz="2400" dirty="0" smtClean="0"/>
              <a:t>inputs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“state changers” or “mood makers” </a:t>
            </a:r>
          </a:p>
          <a:p>
            <a:r>
              <a:rPr lang="en-US" sz="2400" dirty="0" smtClean="0"/>
              <a:t>fidget </a:t>
            </a:r>
            <a:r>
              <a:rPr lang="en-US" sz="2400" dirty="0"/>
              <a:t>toys and vibration </a:t>
            </a:r>
            <a:r>
              <a:rPr lang="en-US" sz="2400" dirty="0" smtClean="0"/>
              <a:t>- can be </a:t>
            </a:r>
            <a:r>
              <a:rPr lang="en-US" sz="2400" dirty="0"/>
              <a:t>calming and organizing.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496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7730"/>
            <a:ext cx="8596668" cy="862884"/>
          </a:xfrm>
        </p:spPr>
        <p:txBody>
          <a:bodyPr>
            <a:normAutofit/>
          </a:bodyPr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6068"/>
            <a:ext cx="8596668" cy="5801932"/>
          </a:xfrm>
        </p:spPr>
        <p:txBody>
          <a:bodyPr>
            <a:noAutofit/>
          </a:bodyPr>
          <a:lstStyle/>
          <a:p>
            <a:r>
              <a:rPr lang="en-US" sz="2400" dirty="0" smtClean="0"/>
              <a:t>Self – Inside out/Outside in</a:t>
            </a:r>
          </a:p>
          <a:p>
            <a:r>
              <a:rPr lang="en-US" sz="2400" dirty="0" smtClean="0"/>
              <a:t>Inside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Desensitization Protocol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In preparation for anticipated event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Cognitive rehearsal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Ongoing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Drop the baseline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Make certain less challenged systems are “calmer than calm”</a:t>
            </a:r>
          </a:p>
          <a:p>
            <a:r>
              <a:rPr lang="en-US" sz="2400" dirty="0" smtClean="0"/>
              <a:t>Outside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Fidgets, headphones, clothing</a:t>
            </a:r>
            <a:endParaRPr lang="en-US" sz="2400" dirty="0"/>
          </a:p>
          <a:p>
            <a:r>
              <a:rPr lang="en-US" sz="2400" dirty="0" smtClean="0"/>
              <a:t>Environment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833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888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Sensory Integration Dysfunction </a:t>
            </a:r>
            <a:br>
              <a:rPr lang="en-US" sz="4000" dirty="0" smtClean="0"/>
            </a:br>
            <a:r>
              <a:rPr lang="en-US" sz="4000" dirty="0" smtClean="0"/>
              <a:t>vs</a:t>
            </a:r>
            <a:br>
              <a:rPr lang="en-US" sz="4000" dirty="0" smtClean="0"/>
            </a:br>
            <a:r>
              <a:rPr lang="en-US" sz="4000" dirty="0" smtClean="0"/>
              <a:t>Sensory Processing Disorder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97746"/>
            <a:ext cx="8596668" cy="3143616"/>
          </a:xfrm>
        </p:spPr>
        <p:txBody>
          <a:bodyPr/>
          <a:lstStyle/>
          <a:p>
            <a:r>
              <a:rPr lang="en-US" sz="2800" dirty="0" smtClean="0"/>
              <a:t>Sensory </a:t>
            </a:r>
            <a:r>
              <a:rPr lang="en-US" sz="2800" dirty="0"/>
              <a:t>Integration is an evolving theory</a:t>
            </a:r>
          </a:p>
          <a:p>
            <a:r>
              <a:rPr lang="en-US" sz="2800" dirty="0"/>
              <a:t>There is ongoing research to guide terminology</a:t>
            </a:r>
          </a:p>
          <a:p>
            <a:r>
              <a:rPr lang="en-US" sz="2800" dirty="0"/>
              <a:t>AOTA recommends that we describe the problem rather than name a disorder </a:t>
            </a:r>
          </a:p>
          <a:p>
            <a:r>
              <a:rPr lang="en-US" sz="2800" dirty="0"/>
              <a:t>“Children with difficulty processing and integrating sensory information”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05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5003"/>
            <a:ext cx="8596668" cy="850004"/>
          </a:xfrm>
        </p:spPr>
        <p:txBody>
          <a:bodyPr/>
          <a:lstStyle/>
          <a:p>
            <a:r>
              <a:rPr lang="en-US" dirty="0" smtClean="0"/>
              <a:t>Deep Pressure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5479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Firm </a:t>
            </a:r>
            <a:r>
              <a:rPr lang="en-US" sz="2400" dirty="0"/>
              <a:t>touch or activities that put pressure on the skin like massage, being squeezed under a therapy ball, rolling on a firm </a:t>
            </a:r>
            <a:r>
              <a:rPr lang="en-US" sz="2400" dirty="0" smtClean="0"/>
              <a:t>surface</a:t>
            </a:r>
          </a:p>
          <a:p>
            <a:r>
              <a:rPr lang="en-US" sz="2400" dirty="0" smtClean="0"/>
              <a:t>Input lasts about 90-120 minutes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Wilbarger </a:t>
            </a:r>
            <a:r>
              <a:rPr lang="en-US" sz="2400" dirty="0" err="1"/>
              <a:t>Therapressure</a:t>
            </a:r>
            <a:r>
              <a:rPr lang="en-US" sz="2400" dirty="0"/>
              <a:t> </a:t>
            </a:r>
            <a:r>
              <a:rPr lang="en-US" sz="2400" dirty="0" smtClean="0"/>
              <a:t>Program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Under </a:t>
            </a:r>
            <a:r>
              <a:rPr lang="en-US" sz="2400" dirty="0" err="1" smtClean="0"/>
              <a:t>Armour</a:t>
            </a:r>
            <a:endParaRPr lang="en-US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Swimming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Wrestling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Massages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Horseback riding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Contact sports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33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6365"/>
            <a:ext cx="8596668" cy="824249"/>
          </a:xfrm>
        </p:spPr>
        <p:txBody>
          <a:bodyPr/>
          <a:lstStyle/>
          <a:p>
            <a:r>
              <a:rPr lang="en-US" dirty="0" smtClean="0"/>
              <a:t>Vestibular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2"/>
            <a:ext cx="8596668" cy="5492838"/>
          </a:xfrm>
        </p:spPr>
        <p:txBody>
          <a:bodyPr>
            <a:noAutofit/>
          </a:bodyPr>
          <a:lstStyle/>
          <a:p>
            <a:r>
              <a:rPr lang="en-US" sz="2400" dirty="0" smtClean="0"/>
              <a:t>Movement </a:t>
            </a:r>
            <a:r>
              <a:rPr lang="en-US" sz="2400" dirty="0"/>
              <a:t>such as swinging, rocking, jumping, tumbling, etc. </a:t>
            </a:r>
          </a:p>
          <a:p>
            <a:r>
              <a:rPr lang="en-US" sz="2400" dirty="0"/>
              <a:t>Rhythmic movement can be calming. </a:t>
            </a:r>
          </a:p>
          <a:p>
            <a:r>
              <a:rPr lang="en-US" sz="2400" dirty="0"/>
              <a:t>Has the longest lasting effect (4-8 hours)</a:t>
            </a:r>
          </a:p>
          <a:p>
            <a:r>
              <a:rPr lang="en-US" sz="2400" dirty="0"/>
              <a:t>Very powerful = requires the most care in </a:t>
            </a:r>
            <a:r>
              <a:rPr lang="en-US" sz="2400" dirty="0" smtClean="0"/>
              <a:t>applying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Suspension equipment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Astronaut Program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Swimming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Horseback riding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Yoga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5461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76" y="403538"/>
            <a:ext cx="8596668" cy="613893"/>
          </a:xfrm>
        </p:spPr>
        <p:txBody>
          <a:bodyPr>
            <a:noAutofit/>
          </a:bodyPr>
          <a:lstStyle/>
          <a:p>
            <a:r>
              <a:rPr lang="en-US" dirty="0" smtClean="0"/>
              <a:t>Proprioception and Heavy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76" y="1017431"/>
            <a:ext cx="9398277" cy="58405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/>
              <a:t>Proprioception</a:t>
            </a:r>
            <a:endParaRPr lang="en-US" sz="2400" dirty="0"/>
          </a:p>
          <a:p>
            <a:r>
              <a:rPr lang="en-US" sz="2400" dirty="0" smtClean="0"/>
              <a:t>Compression </a:t>
            </a:r>
            <a:r>
              <a:rPr lang="en-US" sz="2400" dirty="0"/>
              <a:t>or traction to </a:t>
            </a:r>
            <a:r>
              <a:rPr lang="en-US" sz="2400" dirty="0" smtClean="0"/>
              <a:t>the joints and muscle </a:t>
            </a:r>
            <a:r>
              <a:rPr lang="en-US" sz="2400" dirty="0"/>
              <a:t>action</a:t>
            </a:r>
          </a:p>
          <a:p>
            <a:r>
              <a:rPr lang="en-US" sz="2400" dirty="0"/>
              <a:t>Lasts about 90 min to 2 hours</a:t>
            </a:r>
          </a:p>
          <a:p>
            <a:pPr marL="0" indent="0">
              <a:buNone/>
            </a:pPr>
            <a:r>
              <a:rPr lang="en-US" sz="2400" u="sng" dirty="0"/>
              <a:t>Heavy Muscle Action</a:t>
            </a:r>
            <a:endParaRPr lang="en-US" sz="2400" dirty="0"/>
          </a:p>
          <a:p>
            <a:r>
              <a:rPr lang="en-US" sz="2400" dirty="0"/>
              <a:t>M</a:t>
            </a:r>
            <a:r>
              <a:rPr lang="en-US" sz="2400" dirty="0" smtClean="0"/>
              <a:t>uscles </a:t>
            </a:r>
            <a:r>
              <a:rPr lang="en-US" sz="2400" dirty="0"/>
              <a:t>work against resistance</a:t>
            </a:r>
          </a:p>
          <a:p>
            <a:r>
              <a:rPr lang="en-US" sz="2400" dirty="0"/>
              <a:t>Includes both whole </a:t>
            </a:r>
            <a:r>
              <a:rPr lang="en-US" sz="2400" dirty="0" smtClean="0"/>
              <a:t>body, hands </a:t>
            </a:r>
            <a:r>
              <a:rPr lang="en-US" sz="2400" dirty="0"/>
              <a:t>or mouth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run errands for teachers – routine or with a peer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classroom </a:t>
            </a:r>
            <a:r>
              <a:rPr lang="en-US" sz="2400" dirty="0"/>
              <a:t>jobs </a:t>
            </a:r>
            <a:r>
              <a:rPr lang="en-US" sz="2400" dirty="0" smtClean="0"/>
              <a:t>(water </a:t>
            </a:r>
            <a:r>
              <a:rPr lang="en-US" sz="2400" dirty="0"/>
              <a:t>plants, feed pets, </a:t>
            </a:r>
            <a:r>
              <a:rPr lang="en-US" sz="2400" dirty="0" smtClean="0"/>
              <a:t>pass out </a:t>
            </a:r>
            <a:r>
              <a:rPr lang="en-US" sz="2400" dirty="0"/>
              <a:t>supplies)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bungee cord strung between legs of chair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standing desk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second desk or work area to allow for movement </a:t>
            </a:r>
            <a:r>
              <a:rPr lang="en-US" sz="2400" dirty="0" smtClean="0"/>
              <a:t>breaks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clothes, boots, backpacks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66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r>
              <a:rPr lang="en-US" dirty="0" smtClean="0"/>
              <a:t>Oral Motor Input and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9372519" cy="55443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Sucking</a:t>
            </a:r>
            <a:r>
              <a:rPr lang="en-US" sz="2400" dirty="0"/>
              <a:t>, blowing, biting, chewing, or breathing activities</a:t>
            </a:r>
          </a:p>
          <a:p>
            <a:r>
              <a:rPr lang="en-US" sz="2400" dirty="0"/>
              <a:t>Considered “sensory snacks”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lunch or snack items that can be sucked through a straw (e.g. pudding, pureed fruit, smoothies, pureed soups, yogurt); crunchy foods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B</a:t>
            </a:r>
            <a:r>
              <a:rPr lang="en-US" sz="2400" dirty="0" smtClean="0"/>
              <a:t>lowing </a:t>
            </a:r>
            <a:r>
              <a:rPr lang="en-US" sz="2400" dirty="0"/>
              <a:t>activities – lightweight objects (cotton balls, toilet tissue tubes, wadded up plastic wrap, Ping-Pong balls, feathers) progressing up to heavier items and more challenging tasks (blowing up balloons, </a:t>
            </a:r>
            <a:r>
              <a:rPr lang="en-US" sz="2400" dirty="0" smtClean="0"/>
              <a:t>whistles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Chewing gum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Deep Breathing with tongue placement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Singing – join a choral group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80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7882"/>
            <a:ext cx="8596668" cy="785611"/>
          </a:xfrm>
        </p:spPr>
        <p:txBody>
          <a:bodyPr>
            <a:noAutofit/>
          </a:bodyPr>
          <a:lstStyle/>
          <a:p>
            <a:r>
              <a:rPr lang="en-US" dirty="0" smtClean="0"/>
              <a:t>Auditory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3493"/>
            <a:ext cx="9372519" cy="5634507"/>
          </a:xfrm>
        </p:spPr>
        <p:txBody>
          <a:bodyPr>
            <a:noAutofit/>
          </a:bodyPr>
          <a:lstStyle/>
          <a:p>
            <a:r>
              <a:rPr lang="en-US" sz="2400" dirty="0" smtClean="0"/>
              <a:t>Music </a:t>
            </a:r>
            <a:r>
              <a:rPr lang="en-US" sz="2400" dirty="0"/>
              <a:t>or background sounds can be used to influence general arousal or affective </a:t>
            </a:r>
            <a:r>
              <a:rPr lang="en-US" sz="2400" dirty="0" smtClean="0"/>
              <a:t>states</a:t>
            </a:r>
          </a:p>
          <a:p>
            <a:pPr lvl="1"/>
            <a:r>
              <a:rPr lang="en-US" sz="2400" dirty="0" smtClean="0"/>
              <a:t>Role of vibration</a:t>
            </a:r>
            <a:endParaRPr lang="en-US" sz="2400" dirty="0"/>
          </a:p>
          <a:p>
            <a:r>
              <a:rPr lang="en-US" sz="2400" dirty="0"/>
              <a:t>The use of specialized listening or sound programs may reduce defensive behaviors (Therapeutic Listening, The Listening Program, </a:t>
            </a:r>
            <a:r>
              <a:rPr lang="en-US" sz="2400" dirty="0" err="1" smtClean="0"/>
              <a:t>iLs</a:t>
            </a:r>
            <a:r>
              <a:rPr lang="en-US" sz="2400" dirty="0" smtClean="0"/>
              <a:t>, etc.) </a:t>
            </a:r>
          </a:p>
          <a:p>
            <a:r>
              <a:rPr lang="en-US" sz="2400" dirty="0" smtClean="0"/>
              <a:t>Sound therapy also effective to lower overall level of arousal</a:t>
            </a:r>
            <a:endParaRPr lang="en-US" sz="2400" dirty="0"/>
          </a:p>
          <a:p>
            <a:pPr lvl="0"/>
            <a:r>
              <a:rPr lang="en-US" sz="2400" dirty="0"/>
              <a:t>Calming music on a hand-held device with headphones (not ear buds)</a:t>
            </a:r>
          </a:p>
          <a:p>
            <a:pPr lvl="0"/>
            <a:r>
              <a:rPr lang="en-US" sz="2400" dirty="0"/>
              <a:t>Advanced warning before fire drills</a:t>
            </a:r>
          </a:p>
          <a:p>
            <a:pPr lvl="0"/>
            <a:r>
              <a:rPr lang="en-US" sz="2400" dirty="0"/>
              <a:t>Desensitization </a:t>
            </a:r>
            <a:r>
              <a:rPr lang="en-US" sz="2400" dirty="0" smtClean="0"/>
              <a:t>program</a:t>
            </a:r>
          </a:p>
          <a:p>
            <a:pPr lvl="0"/>
            <a:r>
              <a:rPr lang="en-US" sz="2400" dirty="0" smtClean="0"/>
              <a:t>Singing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023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318"/>
          </a:xfrm>
        </p:spPr>
        <p:txBody>
          <a:bodyPr/>
          <a:lstStyle/>
          <a:p>
            <a:r>
              <a:rPr lang="en-US" dirty="0" smtClean="0"/>
              <a:t>Olfactory and Gustatory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9251"/>
            <a:ext cx="9047428" cy="5608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/>
              <a:t>Olfactory </a:t>
            </a:r>
            <a:endParaRPr lang="en-US" sz="2400" dirty="0"/>
          </a:p>
          <a:p>
            <a:r>
              <a:rPr lang="en-US" sz="2400" dirty="0" smtClean="0"/>
              <a:t>scents </a:t>
            </a:r>
            <a:r>
              <a:rPr lang="en-US" sz="2400" dirty="0"/>
              <a:t>(e.g. aromatherapy) can influence general arousal and affective states; </a:t>
            </a:r>
            <a:r>
              <a:rPr lang="en-US" sz="2400" dirty="0" smtClean="0"/>
              <a:t>questionable effectiveness </a:t>
            </a:r>
            <a:r>
              <a:rPr lang="en-US" sz="2400" dirty="0"/>
              <a:t>with sensory </a:t>
            </a:r>
            <a:r>
              <a:rPr lang="en-US" sz="2400" dirty="0" smtClean="0"/>
              <a:t>defensive</a:t>
            </a:r>
            <a:endParaRPr lang="en-US" sz="2400" dirty="0"/>
          </a:p>
          <a:p>
            <a:r>
              <a:rPr lang="en-US" sz="2400" dirty="0"/>
              <a:t>e</a:t>
            </a:r>
            <a:r>
              <a:rPr lang="en-US" sz="2400" dirty="0" smtClean="0"/>
              <a:t>xperiment </a:t>
            </a:r>
            <a:r>
              <a:rPr lang="en-US" sz="2400" dirty="0"/>
              <a:t>with smells to determine which are calming </a:t>
            </a:r>
            <a:r>
              <a:rPr lang="en-US" sz="2400" dirty="0" smtClean="0"/>
              <a:t>(lavender</a:t>
            </a:r>
            <a:r>
              <a:rPr lang="en-US" sz="2400" dirty="0"/>
              <a:t>, cinnamon, chamomile, vanilla, and patchouli) and which are alerting </a:t>
            </a:r>
            <a:r>
              <a:rPr lang="en-US" sz="2400" dirty="0" smtClean="0"/>
              <a:t>(;</a:t>
            </a:r>
            <a:r>
              <a:rPr lang="en-US" sz="2400" dirty="0" err="1" smtClean="0"/>
              <a:t>emon</a:t>
            </a:r>
            <a:r>
              <a:rPr lang="en-US" sz="2400" dirty="0"/>
              <a:t>, basil, juniper, grapefruit, ginger, peppermint) </a:t>
            </a:r>
            <a:endParaRPr lang="en-US" sz="2400" dirty="0" smtClean="0"/>
          </a:p>
          <a:p>
            <a:r>
              <a:rPr lang="en-US" sz="2400" dirty="0"/>
              <a:t>k</a:t>
            </a:r>
            <a:r>
              <a:rPr lang="en-US" sz="2400" dirty="0" smtClean="0"/>
              <a:t>ids </a:t>
            </a:r>
            <a:r>
              <a:rPr lang="en-US" sz="2400" dirty="0"/>
              <a:t>in overload might use strong tastes to “feel” something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Taste</a:t>
            </a:r>
            <a:endParaRPr lang="en-US" sz="2400" dirty="0"/>
          </a:p>
          <a:p>
            <a:r>
              <a:rPr lang="en-US" sz="2400" dirty="0"/>
              <a:t>Using sweet, sour, bitter, and flavors to influence general arousal and affective </a:t>
            </a:r>
            <a:r>
              <a:rPr lang="en-US" sz="2400" dirty="0" smtClean="0"/>
              <a:t>states</a:t>
            </a:r>
          </a:p>
          <a:p>
            <a:r>
              <a:rPr lang="en-US" sz="2400" dirty="0" smtClean="0"/>
              <a:t>Cooking groups, use of perfumes, hair gels, body powders, scented lip gloss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77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228"/>
          </a:xfrm>
        </p:spPr>
        <p:txBody>
          <a:bodyPr/>
          <a:lstStyle/>
          <a:p>
            <a:r>
              <a:rPr lang="en-US" dirty="0" smtClean="0"/>
              <a:t>Neutral Warmth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3248"/>
            <a:ext cx="9372519" cy="4395151"/>
          </a:xfrm>
        </p:spPr>
        <p:txBody>
          <a:bodyPr/>
          <a:lstStyle/>
          <a:p>
            <a:r>
              <a:rPr lang="en-US" sz="2400" dirty="0" smtClean="0"/>
              <a:t>Warmth </a:t>
            </a:r>
            <a:r>
              <a:rPr lang="en-US" sz="2400" dirty="0"/>
              <a:t>that just maintains body temperature without being too hot or cold; is usually calming</a:t>
            </a:r>
          </a:p>
          <a:p>
            <a:r>
              <a:rPr lang="en-US" sz="2400" dirty="0"/>
              <a:t>Only lasts as long as you keep the individual involved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4121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13" y="1"/>
            <a:ext cx="8733089" cy="1171976"/>
          </a:xfrm>
        </p:spPr>
        <p:txBody>
          <a:bodyPr>
            <a:noAutofit/>
          </a:bodyPr>
          <a:lstStyle/>
          <a:p>
            <a:r>
              <a:rPr lang="en-US" sz="3200" dirty="0"/>
              <a:t>Supplementary Aids, Services, Program Modifications, and </a:t>
            </a:r>
            <a:r>
              <a:rPr lang="en-US" sz="3200" dirty="0" smtClean="0"/>
              <a:t>Supports (IEP)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1976"/>
            <a:ext cx="9199848" cy="595648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600" dirty="0" smtClean="0"/>
              <a:t>Provide </a:t>
            </a:r>
            <a:r>
              <a:rPr lang="en-US" sz="2600" dirty="0"/>
              <a:t>frequent changes in activities or opportunities for movement</a:t>
            </a:r>
          </a:p>
          <a:p>
            <a:pPr lvl="1"/>
            <a:r>
              <a:rPr lang="en-US" sz="2600" dirty="0"/>
              <a:t>Preferential seating</a:t>
            </a:r>
          </a:p>
          <a:p>
            <a:pPr lvl="1"/>
            <a:r>
              <a:rPr lang="en-US" sz="2600" dirty="0"/>
              <a:t>Encourage/reinforce appropriate behaviors in academic and non-academic settings</a:t>
            </a:r>
          </a:p>
          <a:p>
            <a:pPr lvl="1"/>
            <a:r>
              <a:rPr lang="en-US" sz="2600" dirty="0"/>
              <a:t>Break down assignments into smaller units</a:t>
            </a:r>
          </a:p>
          <a:p>
            <a:pPr lvl="1"/>
            <a:r>
              <a:rPr lang="en-US" sz="2600" dirty="0"/>
              <a:t>Frequent and/or immediate feedback</a:t>
            </a:r>
          </a:p>
          <a:p>
            <a:pPr lvl="1"/>
            <a:r>
              <a:rPr lang="en-US" sz="2600" dirty="0"/>
              <a:t>Have student repeat and/or paraphrase directions</a:t>
            </a:r>
          </a:p>
          <a:p>
            <a:pPr lvl="1"/>
            <a:r>
              <a:rPr lang="en-US" sz="2600" dirty="0"/>
              <a:t>Strategies to initiate and sustain </a:t>
            </a:r>
            <a:r>
              <a:rPr lang="en-US" sz="2600" dirty="0" smtClean="0"/>
              <a:t>attention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Other:</a:t>
            </a:r>
          </a:p>
          <a:p>
            <a:pPr lvl="1"/>
            <a:r>
              <a:rPr lang="en-US" sz="2600" dirty="0"/>
              <a:t>Give directions in short phrases</a:t>
            </a:r>
          </a:p>
          <a:p>
            <a:pPr lvl="1"/>
            <a:r>
              <a:rPr lang="en-US" sz="2600" dirty="0" smtClean="0"/>
              <a:t>Sensory </a:t>
            </a:r>
            <a:r>
              <a:rPr lang="en-US" sz="2600" dirty="0"/>
              <a:t>activities to promote listening and focusing</a:t>
            </a:r>
          </a:p>
          <a:p>
            <a:pPr lvl="1"/>
            <a:r>
              <a:rPr lang="en-US" sz="2600" dirty="0"/>
              <a:t>Advanced warning for transitions</a:t>
            </a:r>
          </a:p>
          <a:p>
            <a:pPr lvl="1"/>
            <a:r>
              <a:rPr lang="en-US" sz="2600" dirty="0"/>
              <a:t>Frequent eye contact/proximity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56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8789"/>
            <a:ext cx="8596668" cy="734097"/>
          </a:xfrm>
        </p:spPr>
        <p:txBody>
          <a:bodyPr>
            <a:normAutofit/>
          </a:bodyPr>
          <a:lstStyle/>
          <a:p>
            <a:r>
              <a:rPr lang="en-US" dirty="0" smtClean="0"/>
              <a:t>Study on changing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17431"/>
            <a:ext cx="9372519" cy="584056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7400" dirty="0" smtClean="0"/>
              <a:t>Classroom modification -  attention and </a:t>
            </a:r>
            <a:r>
              <a:rPr lang="en-US" sz="7400" dirty="0"/>
              <a:t>engagement </a:t>
            </a:r>
            <a:r>
              <a:rPr lang="en-US" sz="7400" dirty="0" smtClean="0"/>
              <a:t>(</a:t>
            </a:r>
            <a:r>
              <a:rPr lang="en-US" sz="7400" dirty="0" err="1" smtClean="0"/>
              <a:t>Kinnealey</a:t>
            </a:r>
            <a:r>
              <a:rPr lang="en-US" sz="7400" dirty="0"/>
              <a:t>, </a:t>
            </a:r>
            <a:r>
              <a:rPr lang="en-US" sz="7400" dirty="0" smtClean="0"/>
              <a:t>et al., 2012)</a:t>
            </a:r>
          </a:p>
          <a:p>
            <a:r>
              <a:rPr lang="en-US" sz="7400" dirty="0" smtClean="0"/>
              <a:t>Universal Design for Learners (UDL)</a:t>
            </a:r>
          </a:p>
          <a:p>
            <a:pPr lvl="0"/>
            <a:r>
              <a:rPr lang="en-US" sz="7400" dirty="0" smtClean="0"/>
              <a:t>auditory </a:t>
            </a:r>
            <a:r>
              <a:rPr lang="en-US" sz="7400" dirty="0"/>
              <a:t>sensitivities; avoidant behaviors </a:t>
            </a:r>
            <a:endParaRPr lang="en-US" sz="7400" dirty="0" smtClean="0"/>
          </a:p>
          <a:p>
            <a:pPr lvl="0"/>
            <a:r>
              <a:rPr lang="en-US" sz="7400" dirty="0" smtClean="0"/>
              <a:t>high-quality </a:t>
            </a:r>
            <a:r>
              <a:rPr lang="en-US" sz="7400" dirty="0"/>
              <a:t>lighting in </a:t>
            </a:r>
            <a:r>
              <a:rPr lang="en-US" sz="7400" dirty="0" smtClean="0"/>
              <a:t>schools: improved mood, behavior</a:t>
            </a:r>
            <a:r>
              <a:rPr lang="en-US" sz="7400" dirty="0"/>
              <a:t>, </a:t>
            </a:r>
            <a:r>
              <a:rPr lang="en-US" sz="7400" dirty="0" smtClean="0"/>
              <a:t>concentration </a:t>
            </a:r>
          </a:p>
          <a:p>
            <a:pPr lvl="0"/>
            <a:r>
              <a:rPr lang="en-US" sz="7400" dirty="0" smtClean="0"/>
              <a:t>fluorescent lights: bright, low level buzz, stress, repetitive </a:t>
            </a:r>
            <a:r>
              <a:rPr lang="en-US" sz="7400" dirty="0"/>
              <a:t>behaviors </a:t>
            </a:r>
            <a:r>
              <a:rPr lang="en-US" sz="7400" dirty="0" smtClean="0"/>
              <a:t>(ASD)</a:t>
            </a:r>
          </a:p>
          <a:p>
            <a:pPr lvl="0"/>
            <a:r>
              <a:rPr lang="en-US" sz="7400" dirty="0" smtClean="0"/>
              <a:t>Methods</a:t>
            </a:r>
            <a:r>
              <a:rPr lang="en-US" sz="7400" dirty="0"/>
              <a:t>:  </a:t>
            </a:r>
            <a:r>
              <a:rPr lang="en-US" sz="7400" dirty="0" smtClean="0"/>
              <a:t>Halogen lights and sound-absorbing </a:t>
            </a:r>
            <a:r>
              <a:rPr lang="en-US" sz="7400" dirty="0"/>
              <a:t>walls and ceiling </a:t>
            </a:r>
            <a:endParaRPr lang="en-US" sz="7400" dirty="0" smtClean="0"/>
          </a:p>
          <a:p>
            <a:pPr lvl="0"/>
            <a:r>
              <a:rPr lang="en-US" sz="7400" dirty="0" smtClean="0"/>
              <a:t>Results</a:t>
            </a:r>
            <a:r>
              <a:rPr lang="en-US" sz="7400" dirty="0"/>
              <a:t>: </a:t>
            </a:r>
            <a:endParaRPr lang="en-US" sz="7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 smtClean="0"/>
              <a:t>reduction </a:t>
            </a:r>
            <a:r>
              <a:rPr lang="en-US" sz="7400" dirty="0"/>
              <a:t>in the frequency of </a:t>
            </a:r>
            <a:r>
              <a:rPr lang="en-US" sz="7400" dirty="0" smtClean="0"/>
              <a:t>non-attending </a:t>
            </a:r>
            <a:r>
              <a:rPr lang="en-US" sz="7400" dirty="0"/>
              <a:t>behaviors </a:t>
            </a:r>
            <a:r>
              <a:rPr lang="en-US" sz="7400" dirty="0" smtClean="0"/>
              <a:t>(student specific)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 smtClean="0"/>
              <a:t>increased </a:t>
            </a:r>
            <a:r>
              <a:rPr lang="en-US" sz="7400" dirty="0"/>
              <a:t>stability of </a:t>
            </a:r>
            <a:r>
              <a:rPr lang="en-US" sz="7400" dirty="0" smtClean="0"/>
              <a:t>attending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 smtClean="0"/>
              <a:t>self-assessment </a:t>
            </a:r>
            <a:r>
              <a:rPr lang="en-US" sz="7400" dirty="0"/>
              <a:t>of improved classroom </a:t>
            </a:r>
            <a:r>
              <a:rPr lang="en-US" sz="7400" dirty="0" smtClean="0"/>
              <a:t>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/>
              <a:t>s</a:t>
            </a:r>
            <a:r>
              <a:rPr lang="en-US" sz="7400" dirty="0" smtClean="0"/>
              <a:t>pontaneous, repeated initiation of social </a:t>
            </a:r>
            <a:r>
              <a:rPr lang="en-US" sz="7400" dirty="0"/>
              <a:t>interaction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4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0608"/>
            <a:ext cx="8596668" cy="759854"/>
          </a:xfrm>
        </p:spPr>
        <p:txBody>
          <a:bodyPr>
            <a:noAutofit/>
          </a:bodyPr>
          <a:lstStyle/>
          <a:p>
            <a:r>
              <a:rPr lang="en-US" dirty="0" smtClean="0"/>
              <a:t>Studies on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0463"/>
            <a:ext cx="9372519" cy="5737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tereotypic behaviors, on-task time, academic performance </a:t>
            </a:r>
            <a:r>
              <a:rPr lang="en-US" dirty="0" smtClean="0"/>
              <a:t>(Oriel, K.N. et al. 2011) </a:t>
            </a:r>
            <a:endParaRPr lang="en-US" dirty="0"/>
          </a:p>
          <a:p>
            <a:pPr lvl="0"/>
            <a:r>
              <a:rPr lang="en-US" sz="2400" dirty="0" smtClean="0"/>
              <a:t>stereotypic </a:t>
            </a:r>
            <a:r>
              <a:rPr lang="en-US" sz="2400" dirty="0"/>
              <a:t>behaviors decreased following vigorous jogging for 15 </a:t>
            </a:r>
            <a:r>
              <a:rPr lang="en-US" sz="2400" dirty="0" smtClean="0"/>
              <a:t>minutes - mildly strenuous, increased </a:t>
            </a:r>
            <a:r>
              <a:rPr lang="en-US" sz="2400" dirty="0"/>
              <a:t>breathing rate and/or flushed </a:t>
            </a:r>
            <a:r>
              <a:rPr lang="en-US" sz="2400" dirty="0" smtClean="0"/>
              <a:t>face</a:t>
            </a:r>
            <a:r>
              <a:rPr lang="en-US" sz="2400" dirty="0"/>
              <a:t> </a:t>
            </a:r>
            <a:r>
              <a:rPr lang="en-US" dirty="0" smtClean="0"/>
              <a:t>(Kern </a:t>
            </a:r>
            <a:r>
              <a:rPr lang="en-US" dirty="0"/>
              <a:t>et </a:t>
            </a:r>
            <a:r>
              <a:rPr lang="en-US" dirty="0" smtClean="0"/>
              <a:t>al.,1984)</a:t>
            </a:r>
            <a:endParaRPr lang="en-US" dirty="0"/>
          </a:p>
          <a:p>
            <a:r>
              <a:rPr lang="en-US" sz="2400" dirty="0" smtClean="0"/>
              <a:t>similar results; jogging </a:t>
            </a:r>
            <a:r>
              <a:rPr lang="en-US" sz="2400" dirty="0"/>
              <a:t>8-10 minutes (</a:t>
            </a:r>
            <a:r>
              <a:rPr lang="en-US" dirty="0" smtClean="0"/>
              <a:t>Watters &amp; Watters, 1980) </a:t>
            </a:r>
          </a:p>
          <a:p>
            <a:r>
              <a:rPr lang="en-US" sz="2400" dirty="0" smtClean="0"/>
              <a:t>stereotypic </a:t>
            </a:r>
            <a:r>
              <a:rPr lang="en-US" sz="2400" dirty="0"/>
              <a:t>behaviors decreased after 15 minutes of </a:t>
            </a:r>
            <a:r>
              <a:rPr lang="en-US" sz="2400" dirty="0" smtClean="0"/>
              <a:t>jogging; </a:t>
            </a:r>
            <a:r>
              <a:rPr lang="en-US" sz="2400" dirty="0"/>
              <a:t> </a:t>
            </a:r>
            <a:r>
              <a:rPr lang="en-US" sz="2400" dirty="0" smtClean="0"/>
              <a:t>carryover 90 </a:t>
            </a:r>
            <a:r>
              <a:rPr lang="en-US" sz="2400" dirty="0"/>
              <a:t>minutes post intervention </a:t>
            </a:r>
            <a:r>
              <a:rPr lang="en-US" dirty="0" smtClean="0"/>
              <a:t>(Levinson </a:t>
            </a:r>
            <a:r>
              <a:rPr lang="en-US" dirty="0"/>
              <a:t>and </a:t>
            </a:r>
            <a:r>
              <a:rPr lang="en-US" dirty="0" smtClean="0"/>
              <a:t>Reid,1993)</a:t>
            </a:r>
            <a:endParaRPr lang="en-US" dirty="0"/>
          </a:p>
          <a:p>
            <a:pPr lvl="0"/>
            <a:r>
              <a:rPr lang="en-US" sz="2400" dirty="0" smtClean="0"/>
              <a:t>only </a:t>
            </a:r>
            <a:r>
              <a:rPr lang="en-US" sz="2400" dirty="0"/>
              <a:t>exercise programs involving </a:t>
            </a:r>
            <a:r>
              <a:rPr lang="en-US" sz="2400" i="1" dirty="0"/>
              <a:t>jogging</a:t>
            </a:r>
            <a:r>
              <a:rPr lang="en-US" sz="2400" dirty="0"/>
              <a:t> (vs. walking or ball playing) </a:t>
            </a:r>
            <a:r>
              <a:rPr lang="en-US" sz="2400" dirty="0" smtClean="0"/>
              <a:t>- decrease </a:t>
            </a:r>
            <a:r>
              <a:rPr lang="en-US" sz="2400" dirty="0"/>
              <a:t>in stereotypic behaviors </a:t>
            </a:r>
            <a:r>
              <a:rPr lang="en-US" dirty="0" smtClean="0"/>
              <a:t>(</a:t>
            </a:r>
            <a:r>
              <a:rPr lang="en-US" dirty="0" err="1" smtClean="0"/>
              <a:t>Celiberti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smtClean="0"/>
              <a:t>al.,1997, </a:t>
            </a:r>
            <a:r>
              <a:rPr lang="en-US" dirty="0"/>
              <a:t>Kern et </a:t>
            </a:r>
            <a:r>
              <a:rPr lang="en-US" dirty="0" smtClean="0"/>
              <a:t>al., 1982, </a:t>
            </a:r>
            <a:r>
              <a:rPr lang="en-US" dirty="0"/>
              <a:t>Kern et </a:t>
            </a:r>
            <a:r>
              <a:rPr lang="en-US" dirty="0" smtClean="0"/>
              <a:t>al.,1984) </a:t>
            </a:r>
            <a:endParaRPr lang="en-US" dirty="0"/>
          </a:p>
          <a:p>
            <a:pPr lvl="0"/>
            <a:r>
              <a:rPr lang="en-US" sz="2400" dirty="0" smtClean="0"/>
              <a:t>Mixed results for on-task time and academic performance: only exercise involving </a:t>
            </a:r>
            <a:r>
              <a:rPr lang="en-US" sz="2400" i="1" dirty="0" smtClean="0"/>
              <a:t>jogging </a:t>
            </a:r>
            <a:r>
              <a:rPr lang="en-US" sz="2400" i="1" dirty="0"/>
              <a:t>for approximately 15 minutes </a:t>
            </a:r>
            <a:r>
              <a:rPr lang="en-US" sz="2400" dirty="0"/>
              <a:t>with enough exertion </a:t>
            </a:r>
            <a:r>
              <a:rPr lang="en-US" dirty="0" smtClean="0"/>
              <a:t>(Kern, 1982)</a:t>
            </a: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839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83335"/>
            <a:ext cx="9404723" cy="746976"/>
          </a:xfrm>
        </p:spPr>
        <p:txBody>
          <a:bodyPr>
            <a:normAutofit/>
          </a:bodyPr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940158"/>
            <a:ext cx="10391083" cy="59178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Reception:</a:t>
            </a:r>
            <a:r>
              <a:rPr lang="en-US" sz="2800" dirty="0"/>
              <a:t> d</a:t>
            </a:r>
            <a:r>
              <a:rPr lang="en-US" sz="2800" dirty="0" smtClean="0"/>
              <a:t>ependent on level of Arousal, Orienting response</a:t>
            </a:r>
          </a:p>
          <a:p>
            <a:pPr marL="342900" lvl="1" indent="-342900"/>
            <a:r>
              <a:rPr lang="en-US" sz="2800" dirty="0" smtClean="0"/>
              <a:t>Modulation: </a:t>
            </a:r>
            <a:r>
              <a:rPr lang="en-US" sz="2800" dirty="0" smtClean="0">
                <a:latin typeface="Trebuchet MS" panose="020B0603020202020204" pitchFamily="34" charset="0"/>
              </a:rPr>
              <a:t>balancing </a:t>
            </a:r>
            <a:r>
              <a:rPr lang="en-US" sz="2800" dirty="0">
                <a:latin typeface="Trebuchet MS" panose="020B0603020202020204" pitchFamily="34" charset="0"/>
              </a:rPr>
              <a:t>excitatory and inhibitory inputs </a:t>
            </a:r>
            <a:endParaRPr lang="en-US" sz="2800" dirty="0">
              <a:latin typeface="Trebuchet MS" panose="020B0603020202020204" pitchFamily="34" charset="0"/>
              <a:cs typeface="Lucida Sans Unicode"/>
            </a:endParaRPr>
          </a:p>
          <a:p>
            <a:pPr marL="342900" lvl="1" indent="-342900"/>
            <a:r>
              <a:rPr lang="en-US" sz="2800" dirty="0" smtClean="0">
                <a:latin typeface="+mj-lt"/>
                <a:cs typeface="Lucida Sans Unicode"/>
              </a:rPr>
              <a:t>Discrimination</a:t>
            </a:r>
            <a:r>
              <a:rPr lang="en-US" sz="2800" dirty="0">
                <a:latin typeface="Lucida Sans Unicode"/>
                <a:cs typeface="Lucida Sans Unicode"/>
              </a:rPr>
              <a:t>: </a:t>
            </a:r>
            <a:r>
              <a:rPr lang="en-US" sz="2800" dirty="0">
                <a:latin typeface="Trebuchet MS" panose="020B0603020202020204" pitchFamily="34" charset="0"/>
                <a:cs typeface="Lucida Sans Unicode"/>
              </a:rPr>
              <a:t>Cognitive process that enables us to </a:t>
            </a:r>
            <a:r>
              <a:rPr lang="en-US" sz="2800" u="sng" dirty="0" smtClean="0">
                <a:latin typeface="Trebuchet MS" panose="020B0603020202020204" pitchFamily="34" charset="0"/>
                <a:cs typeface="Lucida Sans Unicode"/>
              </a:rPr>
              <a:t>distinguish</a:t>
            </a:r>
            <a:r>
              <a:rPr lang="en-US" sz="2800" dirty="0" smtClean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en-US" sz="2800" dirty="0">
                <a:latin typeface="Trebuchet MS" panose="020B0603020202020204" pitchFamily="34" charset="0"/>
                <a:cs typeface="Lucida Sans Unicode"/>
              </a:rPr>
              <a:t>differences </a:t>
            </a:r>
            <a:endParaRPr lang="en-US" sz="2800" dirty="0" smtClean="0">
              <a:latin typeface="Trebuchet MS" panose="020B0603020202020204" pitchFamily="34" charset="0"/>
              <a:cs typeface="Lucida Sans Unicode"/>
            </a:endParaRPr>
          </a:p>
          <a:p>
            <a:r>
              <a:rPr lang="en-US" sz="2800" dirty="0" smtClean="0"/>
              <a:t>Integration of that </a:t>
            </a:r>
            <a:r>
              <a:rPr lang="en-US" sz="2800" dirty="0"/>
              <a:t>information with </a:t>
            </a:r>
            <a:r>
              <a:rPr lang="en-US" sz="2800" dirty="0" smtClean="0"/>
              <a:t>prior experience, attach meaning</a:t>
            </a:r>
            <a:endParaRPr lang="en-US" sz="2800" dirty="0"/>
          </a:p>
          <a:p>
            <a:r>
              <a:rPr lang="en-US" sz="2800" dirty="0"/>
              <a:t>A</a:t>
            </a:r>
            <a:r>
              <a:rPr lang="en-US" sz="2800" dirty="0" smtClean="0"/>
              <a:t>daptive response – response appropriate to stimulus</a:t>
            </a:r>
            <a:endParaRPr lang="en-US" sz="2800" dirty="0"/>
          </a:p>
          <a:p>
            <a:r>
              <a:rPr lang="en-US" sz="2800" dirty="0" smtClean="0"/>
              <a:t>Praxis - Cognitively remembering the adaptive </a:t>
            </a:r>
            <a:r>
              <a:rPr lang="en-US" sz="2800" dirty="0"/>
              <a:t>or motor response for future </a:t>
            </a:r>
            <a:r>
              <a:rPr lang="en-US" sz="2800" dirty="0" smtClean="0"/>
              <a:t>use</a:t>
            </a:r>
            <a:endParaRPr lang="en-US" sz="2800" dirty="0"/>
          </a:p>
          <a:p>
            <a:r>
              <a:rPr lang="en-US" sz="2800" dirty="0" smtClean="0"/>
              <a:t>Organization of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26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7882"/>
            <a:ext cx="8596668" cy="850005"/>
          </a:xfrm>
        </p:spPr>
        <p:txBody>
          <a:bodyPr/>
          <a:lstStyle/>
          <a:p>
            <a:r>
              <a:rPr lang="en-US" dirty="0" smtClean="0"/>
              <a:t>Study on Yoga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46218"/>
            <a:ext cx="9346761" cy="5711781"/>
          </a:xfrm>
        </p:spPr>
        <p:txBody>
          <a:bodyPr>
            <a:noAutofit/>
          </a:bodyPr>
          <a:lstStyle/>
          <a:p>
            <a:r>
              <a:rPr lang="en-US" sz="2400" dirty="0" smtClean="0"/>
              <a:t>Get Ready to Learn (GRTL) yoga program  (Koenig, et al., 2012) </a:t>
            </a:r>
          </a:p>
          <a:p>
            <a:r>
              <a:rPr lang="en-US" sz="2400" dirty="0" smtClean="0"/>
              <a:t>classroom-based; yoga postures, breathing, and relaxing exercises (</a:t>
            </a:r>
            <a:r>
              <a:rPr lang="en-US" sz="2400" dirty="0"/>
              <a:t>Buckley-</a:t>
            </a:r>
            <a:r>
              <a:rPr lang="en-US" sz="2400" dirty="0" err="1"/>
              <a:t>Reen</a:t>
            </a:r>
            <a:r>
              <a:rPr lang="en-US" sz="2400" dirty="0"/>
              <a:t>, 2009)</a:t>
            </a:r>
          </a:p>
          <a:p>
            <a:r>
              <a:rPr lang="en-US" sz="2400" dirty="0" smtClean="0"/>
              <a:t>Study: 24 </a:t>
            </a:r>
            <a:r>
              <a:rPr lang="en-US" sz="2400" dirty="0"/>
              <a:t>students </a:t>
            </a:r>
            <a:r>
              <a:rPr lang="en-US" sz="2400" dirty="0" smtClean="0"/>
              <a:t>intervention/22 control</a:t>
            </a:r>
            <a:r>
              <a:rPr lang="en-US" sz="2400" dirty="0"/>
              <a:t>; ages 5-12 years</a:t>
            </a:r>
          </a:p>
          <a:p>
            <a:r>
              <a:rPr lang="en-US" sz="2400" dirty="0" smtClean="0"/>
              <a:t>Aberrant </a:t>
            </a:r>
            <a:r>
              <a:rPr lang="en-US" sz="2400" dirty="0"/>
              <a:t>Behavior Checklist (ABC)- </a:t>
            </a:r>
            <a:r>
              <a:rPr lang="en-US" sz="2400" dirty="0" smtClean="0"/>
              <a:t>assess </a:t>
            </a:r>
            <a:r>
              <a:rPr lang="en-US" sz="2400" dirty="0"/>
              <a:t>challenging behavior</a:t>
            </a:r>
          </a:p>
          <a:p>
            <a:r>
              <a:rPr lang="en-US" sz="2400" dirty="0" smtClean="0"/>
              <a:t>16 weeks, every morning; DVD with OT modeling </a:t>
            </a:r>
          </a:p>
          <a:p>
            <a:r>
              <a:rPr lang="en-US" sz="2400" dirty="0" smtClean="0"/>
              <a:t>Results: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significantly </a:t>
            </a:r>
            <a:r>
              <a:rPr lang="en-US" sz="2400" dirty="0"/>
              <a:t>less irritable </a:t>
            </a:r>
            <a:r>
              <a:rPr lang="en-US" sz="2400" dirty="0" smtClean="0"/>
              <a:t>behavior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changes </a:t>
            </a:r>
            <a:r>
              <a:rPr lang="en-US" sz="2400" dirty="0"/>
              <a:t>in </a:t>
            </a:r>
            <a:r>
              <a:rPr lang="en-US" sz="2400" dirty="0" smtClean="0"/>
              <a:t>lethargy/social withdrawal, hyperactivity/noncompliance</a:t>
            </a:r>
            <a:r>
              <a:rPr lang="en-US" sz="2400" dirty="0"/>
              <a:t>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No significant changes </a:t>
            </a:r>
            <a:r>
              <a:rPr lang="en-US" sz="2400" dirty="0" smtClean="0"/>
              <a:t>in </a:t>
            </a:r>
            <a:r>
              <a:rPr lang="en-US" sz="2400" dirty="0"/>
              <a:t>stereotypic behavior and inappropriate speech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48482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334852"/>
            <a:ext cx="9404723" cy="682578"/>
          </a:xfrm>
        </p:spPr>
        <p:txBody>
          <a:bodyPr>
            <a:noAutofit/>
          </a:bodyPr>
          <a:lstStyle/>
          <a:p>
            <a:r>
              <a:rPr lang="en-US" dirty="0" smtClean="0"/>
              <a:t>Study on Ball Chairs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30" y="1017430"/>
            <a:ext cx="9404723" cy="5653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Limited research</a:t>
            </a:r>
          </a:p>
          <a:p>
            <a:r>
              <a:rPr lang="en-US" sz="2600" dirty="0" smtClean="0"/>
              <a:t>6 boys; ball </a:t>
            </a:r>
            <a:r>
              <a:rPr lang="en-US" sz="2600" dirty="0"/>
              <a:t>with </a:t>
            </a:r>
            <a:r>
              <a:rPr lang="en-US" sz="2600" dirty="0" smtClean="0"/>
              <a:t>ring stabilizer; 9 days during circle time; 5 days of free </a:t>
            </a:r>
            <a:r>
              <a:rPr lang="en-US" sz="2600" dirty="0"/>
              <a:t>choice </a:t>
            </a:r>
            <a:r>
              <a:rPr lang="en-US" sz="1900" dirty="0"/>
              <a:t>(</a:t>
            </a:r>
            <a:r>
              <a:rPr lang="en-US" sz="1900" dirty="0" err="1"/>
              <a:t>Bagatell</a:t>
            </a:r>
            <a:r>
              <a:rPr lang="en-US" sz="1900" dirty="0"/>
              <a:t>, </a:t>
            </a:r>
            <a:r>
              <a:rPr lang="en-US" sz="1900" dirty="0" smtClean="0"/>
              <a:t>et al., 2010)</a:t>
            </a:r>
          </a:p>
          <a:p>
            <a:r>
              <a:rPr lang="en-US" sz="2600" dirty="0" smtClean="0"/>
              <a:t>Mixed results: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/>
              <a:t>In-seat behavior – unique to child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/>
              <a:t>Engagement – unique to child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/>
              <a:t>Teacher perception – not beneficial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/>
              <a:t>Child preference – variable from 2-5 days</a:t>
            </a:r>
            <a:endParaRPr lang="en-US" sz="2600" dirty="0"/>
          </a:p>
          <a:p>
            <a:pPr marL="400050" indent="-285750"/>
            <a:r>
              <a:rPr lang="en-US" sz="2600" dirty="0" smtClean="0"/>
              <a:t>Different sensory processing profiles</a:t>
            </a:r>
          </a:p>
          <a:p>
            <a:pPr marL="400050" indent="-285750"/>
            <a:r>
              <a:rPr lang="en-US" sz="2600" dirty="0" smtClean="0"/>
              <a:t>Impact of poor postural control</a:t>
            </a:r>
          </a:p>
          <a:p>
            <a:pPr marL="400050" indent="-285750"/>
            <a:r>
              <a:rPr lang="en-US" sz="2600" dirty="0" smtClean="0"/>
              <a:t>May be more appropriate for children who seek vestibular-proprioceptive input</a:t>
            </a:r>
          </a:p>
          <a:p>
            <a:pPr marL="400050" indent="-285750"/>
            <a:r>
              <a:rPr lang="en-US" sz="2600" dirty="0" smtClean="0"/>
              <a:t>Engagement is difficult to define and quantify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84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1972"/>
            <a:ext cx="8596668" cy="850005"/>
          </a:xfrm>
        </p:spPr>
        <p:txBody>
          <a:bodyPr>
            <a:normAutofit/>
          </a:bodyPr>
          <a:lstStyle/>
          <a:p>
            <a:r>
              <a:rPr lang="en-US" dirty="0" smtClean="0"/>
              <a:t>Zones of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927279"/>
            <a:ext cx="9373500" cy="605307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Developed by a school-based OT, Leah </a:t>
            </a:r>
            <a:r>
              <a:rPr lang="en-US" sz="2600" dirty="0" err="1" smtClean="0"/>
              <a:t>Kuypers</a:t>
            </a:r>
            <a:endParaRPr lang="en-US" sz="2600" dirty="0" smtClean="0"/>
          </a:p>
          <a:p>
            <a:pPr lvl="0"/>
            <a:r>
              <a:rPr lang="en-US" sz="2600" dirty="0" smtClean="0"/>
              <a:t>emotional </a:t>
            </a:r>
            <a:r>
              <a:rPr lang="en-US" sz="2600" dirty="0"/>
              <a:t>regulation and impulse control </a:t>
            </a:r>
            <a:r>
              <a:rPr lang="en-US" sz="2600" dirty="0" smtClean="0"/>
              <a:t>impact success</a:t>
            </a:r>
            <a:endParaRPr lang="en-US" sz="2600" dirty="0"/>
          </a:p>
          <a:p>
            <a:pPr lvl="0"/>
            <a:r>
              <a:rPr lang="en-US" sz="2600" dirty="0"/>
              <a:t>r</a:t>
            </a:r>
            <a:r>
              <a:rPr lang="en-US" sz="2600" dirty="0" smtClean="0"/>
              <a:t>ecognize emotions while still in control; access tools that don’t disrupt class; think </a:t>
            </a:r>
            <a:r>
              <a:rPr lang="en-US" sz="2600" dirty="0"/>
              <a:t>about </a:t>
            </a:r>
            <a:r>
              <a:rPr lang="en-US" sz="2600" dirty="0" smtClean="0"/>
              <a:t>others/social </a:t>
            </a:r>
            <a:r>
              <a:rPr lang="en-US" sz="2600" dirty="0"/>
              <a:t>expectations </a:t>
            </a:r>
            <a:endParaRPr lang="en-US" sz="2600" dirty="0" smtClean="0"/>
          </a:p>
          <a:p>
            <a:r>
              <a:rPr lang="en-US" sz="2600" dirty="0" smtClean="0"/>
              <a:t>3 </a:t>
            </a:r>
            <a:r>
              <a:rPr lang="en-US" sz="2600" dirty="0"/>
              <a:t>neurological </a:t>
            </a:r>
            <a:r>
              <a:rPr lang="en-US" sz="2600" dirty="0" smtClean="0"/>
              <a:t>components for self-regulation:  sensory processing, executive functioning, emotional regulation</a:t>
            </a:r>
          </a:p>
          <a:p>
            <a:pPr lvl="0"/>
            <a:r>
              <a:rPr lang="en-US" sz="2600" dirty="0"/>
              <a:t>F</a:t>
            </a:r>
            <a:r>
              <a:rPr lang="en-US" sz="2600" dirty="0" smtClean="0"/>
              <a:t>our </a:t>
            </a:r>
            <a:r>
              <a:rPr lang="en-US" sz="2600" dirty="0"/>
              <a:t>colored </a:t>
            </a:r>
            <a:r>
              <a:rPr lang="en-US" sz="2600" dirty="0" smtClean="0"/>
              <a:t>zones (states </a:t>
            </a:r>
            <a:r>
              <a:rPr lang="en-US" sz="2600" dirty="0"/>
              <a:t>of alertness and </a:t>
            </a:r>
            <a:r>
              <a:rPr lang="en-US" sz="2600" dirty="0" smtClean="0"/>
              <a:t>emotions_: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/>
              <a:t>Blue: low states of alertness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/>
              <a:t>Green:  regulated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/>
              <a:t>Yellow: heightened state of alertness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/>
              <a:t>Red: extremely heightened states of alertness or very intense feelings</a:t>
            </a:r>
          </a:p>
          <a:p>
            <a:pPr indent="-285750"/>
            <a:r>
              <a:rPr lang="en-US" sz="2600" dirty="0" smtClean="0"/>
              <a:t>Expected vs. unexpected</a:t>
            </a:r>
          </a:p>
          <a:p>
            <a:pPr indent="-285750"/>
            <a:r>
              <a:rPr lang="en-US" sz="2600" dirty="0" smtClean="0"/>
              <a:t>Use strategies to move into expected  </a:t>
            </a:r>
            <a:endParaRPr lang="en-US" sz="2600" dirty="0"/>
          </a:p>
          <a:p>
            <a:endParaRPr lang="en-US" dirty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34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4303" y="158841"/>
            <a:ext cx="8596668" cy="1154804"/>
          </a:xfrm>
        </p:spPr>
        <p:txBody>
          <a:bodyPr>
            <a:noAutofit/>
          </a:bodyPr>
          <a:lstStyle/>
          <a:p>
            <a:r>
              <a:rPr lang="en-US" dirty="0" smtClean="0"/>
              <a:t>Sensory </a:t>
            </a:r>
            <a:r>
              <a:rPr lang="en-US" dirty="0"/>
              <a:t>Friendly </a:t>
            </a:r>
            <a:r>
              <a:rPr lang="en-US" dirty="0" smtClean="0"/>
              <a:t>Clothing</a:t>
            </a:r>
            <a:r>
              <a:rPr lang="en-US" sz="3200" dirty="0"/>
              <a:t> </a:t>
            </a:r>
            <a:r>
              <a:rPr lang="en-US" sz="1600" dirty="0" smtClean="0"/>
              <a:t>(</a:t>
            </a:r>
            <a:r>
              <a:rPr lang="en-US" sz="1600" u="sng" dirty="0" smtClean="0">
                <a:hlinkClick r:id="rId2"/>
              </a:rPr>
              <a:t>www.friendshipcircle.org/blog/2013</a:t>
            </a:r>
            <a:r>
              <a:rPr lang="en-US" sz="1600" dirty="0"/>
              <a:t>)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32768" y="1403797"/>
            <a:ext cx="4396339" cy="54542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Soft</a:t>
            </a:r>
            <a:r>
              <a:rPr lang="en-US" sz="2600" dirty="0"/>
              <a:t>:  </a:t>
            </a:r>
            <a:r>
              <a:rPr lang="en-US" sz="2600" u="sng" dirty="0" smtClean="0">
                <a:hlinkClick r:id="rId3"/>
              </a:rPr>
              <a:t>www.softclothing.net</a:t>
            </a:r>
            <a:endParaRPr lang="en-US" sz="2600" dirty="0" smtClean="0"/>
          </a:p>
          <a:p>
            <a:pPr marL="400050" lvl="1" indent="0">
              <a:buNone/>
            </a:pPr>
            <a:r>
              <a:rPr lang="en-US" sz="2600" dirty="0" smtClean="0"/>
              <a:t>made </a:t>
            </a:r>
            <a:r>
              <a:rPr lang="en-US" sz="2600" dirty="0"/>
              <a:t>from organic cotton, non-toxic dyes, </a:t>
            </a:r>
            <a:r>
              <a:rPr lang="en-US" sz="2600" dirty="0" err="1"/>
              <a:t>tagless</a:t>
            </a:r>
            <a:r>
              <a:rPr lang="en-US" sz="2600" dirty="0"/>
              <a:t> labels, and flat seams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600" b="1" dirty="0"/>
              <a:t>Smart Knit Kids:  </a:t>
            </a:r>
            <a:r>
              <a:rPr lang="en-US" sz="2600" dirty="0"/>
              <a:t> </a:t>
            </a:r>
            <a:r>
              <a:rPr lang="en-US" sz="2600" u="sng" dirty="0">
                <a:hlinkClick r:id="rId4"/>
              </a:rPr>
              <a:t>www.smartknitkids.com</a:t>
            </a:r>
            <a:endParaRPr lang="en-US" sz="2600" dirty="0"/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2600" dirty="0" smtClean="0"/>
              <a:t>seamless </a:t>
            </a:r>
            <a:r>
              <a:rPr lang="en-US" sz="2600" dirty="0"/>
              <a:t>socks, underwear, and t-shirts 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600" b="1" dirty="0" err="1"/>
              <a:t>Kozie</a:t>
            </a:r>
            <a:r>
              <a:rPr lang="en-US" sz="2600" b="1" dirty="0"/>
              <a:t> Clothes</a:t>
            </a:r>
            <a:r>
              <a:rPr lang="en-US" sz="2600" dirty="0"/>
              <a:t>:  </a:t>
            </a:r>
            <a:r>
              <a:rPr lang="en-US" sz="2600" u="sng" dirty="0">
                <a:hlinkClick r:id="rId5"/>
              </a:rPr>
              <a:t>www.kozieclothes.com</a:t>
            </a:r>
            <a:endParaRPr lang="en-US" sz="260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600" dirty="0" smtClean="0"/>
              <a:t>soft </a:t>
            </a:r>
            <a:r>
              <a:rPr lang="en-US" sz="2600" dirty="0"/>
              <a:t>and tactile pleasing fabrics, no tags, inverted seams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600" dirty="0" smtClean="0"/>
              <a:t>also </a:t>
            </a:r>
            <a:r>
              <a:rPr lang="en-US" sz="2600" dirty="0"/>
              <a:t>offers weighted clothing, compression clothing, and weighted vests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b="1" dirty="0" err="1"/>
              <a:t>Therapro</a:t>
            </a:r>
            <a:r>
              <a:rPr lang="en-US" sz="2600" dirty="0"/>
              <a:t>:  </a:t>
            </a:r>
            <a:r>
              <a:rPr lang="en-US" sz="2600" u="sng" dirty="0">
                <a:hlinkClick r:id="rId6"/>
              </a:rPr>
              <a:t>www.therapro.com</a:t>
            </a:r>
            <a:endParaRPr lang="en-US" sz="260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600" dirty="0" smtClean="0"/>
              <a:t>sensory </a:t>
            </a:r>
            <a:r>
              <a:rPr lang="en-US" sz="2600" dirty="0"/>
              <a:t>smart vests, shirts, socks, and pants that are seamless, soft cottons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600" dirty="0" smtClean="0"/>
              <a:t>compression </a:t>
            </a:r>
            <a:r>
              <a:rPr lang="en-US" sz="2600" dirty="0"/>
              <a:t>shirts and clothing with weighted options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54493" y="1313645"/>
            <a:ext cx="4396341" cy="554435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600" b="1" dirty="0"/>
              <a:t>Fun and Function</a:t>
            </a:r>
            <a:r>
              <a:rPr lang="en-US" sz="1600" dirty="0"/>
              <a:t>:  </a:t>
            </a:r>
            <a:r>
              <a:rPr lang="en-US" sz="1600" u="sng" dirty="0" smtClean="0">
                <a:hlinkClick r:id="rId7"/>
              </a:rPr>
              <a:t>www.funandfunction.com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dirty="0" smtClean="0"/>
              <a:t>soft, seamless, tag less dresses, pants, tees, and socks</a:t>
            </a:r>
          </a:p>
          <a:p>
            <a:pPr marL="400050" lvl="1" indent="0">
              <a:buNone/>
            </a:pPr>
            <a:r>
              <a:rPr lang="en-US" dirty="0" smtClean="0"/>
              <a:t>compression </a:t>
            </a:r>
            <a:r>
              <a:rPr lang="en-US" dirty="0"/>
              <a:t>vest section with various graphics printed on them</a:t>
            </a:r>
          </a:p>
          <a:p>
            <a:pPr marL="0" indent="0">
              <a:buNone/>
            </a:pPr>
            <a:r>
              <a:rPr lang="en-US" sz="1600" b="1" dirty="0" err="1"/>
              <a:t>Kickee</a:t>
            </a:r>
            <a:r>
              <a:rPr lang="en-US" sz="1600" b="1" dirty="0"/>
              <a:t> Pants</a:t>
            </a:r>
            <a:r>
              <a:rPr lang="en-US" sz="1600" dirty="0"/>
              <a:t>:  </a:t>
            </a:r>
            <a:r>
              <a:rPr lang="en-US" sz="1600" u="sng" dirty="0">
                <a:hlinkClick r:id="rId8"/>
              </a:rPr>
              <a:t>www.kickypants.com</a:t>
            </a:r>
            <a:endParaRPr lang="en-US" sz="1600" dirty="0"/>
          </a:p>
          <a:p>
            <a:pPr marL="400050" lvl="1" indent="0">
              <a:buNone/>
            </a:pPr>
            <a:r>
              <a:rPr lang="en-US" dirty="0" smtClean="0"/>
              <a:t>not </a:t>
            </a:r>
            <a:r>
              <a:rPr lang="en-US" dirty="0"/>
              <a:t>designed specifically for special needs</a:t>
            </a:r>
          </a:p>
          <a:p>
            <a:pPr marL="400050" lvl="1" indent="0">
              <a:buNone/>
            </a:pPr>
            <a:r>
              <a:rPr lang="en-US" dirty="0" smtClean="0"/>
              <a:t>made </a:t>
            </a:r>
            <a:r>
              <a:rPr lang="en-US" dirty="0"/>
              <a:t>from soft bamboo cotton</a:t>
            </a:r>
          </a:p>
          <a:p>
            <a:pPr marL="400050" lvl="1" indent="0">
              <a:buNone/>
            </a:pPr>
            <a:r>
              <a:rPr lang="en-US" dirty="0" smtClean="0"/>
              <a:t>fashionable </a:t>
            </a:r>
            <a:r>
              <a:rPr lang="en-US" dirty="0"/>
              <a:t>styles</a:t>
            </a:r>
          </a:p>
          <a:p>
            <a:pPr marL="0" indent="0">
              <a:buNone/>
            </a:pPr>
            <a:r>
              <a:rPr lang="en-US" sz="1600" b="1" dirty="0"/>
              <a:t>World’s Softest</a:t>
            </a:r>
            <a:r>
              <a:rPr lang="en-US" sz="1600" dirty="0"/>
              <a:t>:  </a:t>
            </a:r>
            <a:r>
              <a:rPr lang="en-US" sz="1600" u="sng" dirty="0">
                <a:hlinkClick r:id="rId9"/>
              </a:rPr>
              <a:t>www.worldssoftest.com</a:t>
            </a:r>
            <a:endParaRPr lang="en-US" sz="1600" dirty="0"/>
          </a:p>
          <a:p>
            <a:pPr marL="400050" lvl="1" indent="0">
              <a:buNone/>
            </a:pPr>
            <a:r>
              <a:rPr lang="en-US" dirty="0" smtClean="0"/>
              <a:t>over </a:t>
            </a:r>
            <a:r>
              <a:rPr lang="en-US" dirty="0"/>
              <a:t>40 different soft and comfortable socks for men and women</a:t>
            </a:r>
          </a:p>
          <a:p>
            <a:pPr marL="0" indent="0">
              <a:buNone/>
            </a:pPr>
            <a:r>
              <a:rPr lang="en-US" sz="1600" b="1" dirty="0"/>
              <a:t>No </a:t>
            </a:r>
            <a:r>
              <a:rPr lang="en-US" sz="1600" b="1" dirty="0" err="1"/>
              <a:t>Netz</a:t>
            </a:r>
            <a:r>
              <a:rPr lang="en-US" sz="1600" dirty="0"/>
              <a:t>:  </a:t>
            </a:r>
            <a:r>
              <a:rPr lang="en-US" sz="1600" u="sng" dirty="0">
                <a:hlinkClick r:id="rId10"/>
              </a:rPr>
              <a:t>www.nonetz.com</a:t>
            </a:r>
            <a:endParaRPr lang="en-US" sz="1600" dirty="0"/>
          </a:p>
          <a:p>
            <a:pPr marL="400050" lvl="1" indent="0">
              <a:buNone/>
            </a:pPr>
            <a:r>
              <a:rPr lang="en-US" dirty="0" smtClean="0"/>
              <a:t>bathing </a:t>
            </a:r>
            <a:r>
              <a:rPr lang="en-US" dirty="0"/>
              <a:t>suits for men and boys with no lining or net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8550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9094"/>
            <a:ext cx="8596668" cy="759852"/>
          </a:xfrm>
        </p:spPr>
        <p:txBody>
          <a:bodyPr>
            <a:noAutofit/>
          </a:bodyPr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2"/>
            <a:ext cx="8596668" cy="5190184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Ashburner</a:t>
            </a:r>
            <a:r>
              <a:rPr lang="en-US" sz="1600" dirty="0" smtClean="0"/>
              <a:t>, J., </a:t>
            </a:r>
            <a:r>
              <a:rPr lang="en-US" sz="1600" dirty="0" err="1" smtClean="0"/>
              <a:t>Ziviani</a:t>
            </a:r>
            <a:r>
              <a:rPr lang="en-US" sz="1600" dirty="0" smtClean="0"/>
              <a:t>, J., &amp; Rodger, S. (2008). Sensory processing and classroom </a:t>
            </a:r>
            <a:r>
              <a:rPr lang="en-US" sz="1600" dirty="0"/>
              <a:t>e</a:t>
            </a:r>
            <a:r>
              <a:rPr lang="en-US" sz="1600" dirty="0" smtClean="0"/>
              <a:t>motional, behavioral, and educational </a:t>
            </a:r>
            <a:r>
              <a:rPr lang="en-US" sz="1600" dirty="0"/>
              <a:t>o</a:t>
            </a:r>
            <a:r>
              <a:rPr lang="en-US" sz="1600" dirty="0" smtClean="0"/>
              <a:t>utcomes in children with autism spectrum disorder.  </a:t>
            </a:r>
            <a:r>
              <a:rPr lang="en-US" sz="1600" i="1" dirty="0" smtClean="0"/>
              <a:t>American Journal of Occupational Therapy, 62, </a:t>
            </a:r>
            <a:r>
              <a:rPr lang="en-US" sz="1600" dirty="0" smtClean="0"/>
              <a:t>564-573.</a:t>
            </a:r>
          </a:p>
          <a:p>
            <a:r>
              <a:rPr lang="en-US" sz="1600" dirty="0" err="1" smtClean="0"/>
              <a:t>Bagatell</a:t>
            </a:r>
            <a:r>
              <a:rPr lang="en-US" sz="1600" dirty="0" smtClean="0"/>
              <a:t>, N., </a:t>
            </a:r>
            <a:r>
              <a:rPr lang="en-US" sz="1600" dirty="0" err="1" smtClean="0"/>
              <a:t>Mirigliani</a:t>
            </a:r>
            <a:r>
              <a:rPr lang="en-US" sz="1600" dirty="0" smtClean="0"/>
              <a:t>, G., Patterson, C., Reyes, Y., &amp; Test, L. (2010). Effectiveness of ball chairs on classroom participation in children with autism spectrum disorders. </a:t>
            </a:r>
            <a:r>
              <a:rPr lang="en-US" sz="1600" i="1" dirty="0"/>
              <a:t>American Journal of Occupational Therapy, 64, </a:t>
            </a:r>
            <a:r>
              <a:rPr lang="en-US" sz="1600" dirty="0" smtClean="0"/>
              <a:t>895-903.</a:t>
            </a:r>
          </a:p>
          <a:p>
            <a:r>
              <a:rPr lang="en-US" sz="1600" dirty="0" err="1" smtClean="0"/>
              <a:t>Baranek</a:t>
            </a:r>
            <a:r>
              <a:rPr lang="en-US" sz="1600" dirty="0" smtClean="0"/>
              <a:t>, G.T., Watson, L.R, Boyd, B.A., Poe, M.D., David, F.J., &amp; McGuire, L. (in press). </a:t>
            </a:r>
            <a:r>
              <a:rPr lang="en-US" sz="1600" dirty="0" err="1" smtClean="0"/>
              <a:t>Hyporesponsiveness</a:t>
            </a:r>
            <a:r>
              <a:rPr lang="en-US" sz="1600" dirty="0" smtClean="0"/>
              <a:t> to social and nonsocial sensory stimuli in children with autism, children with developmental delays, and typically developing children. </a:t>
            </a:r>
            <a:r>
              <a:rPr lang="en-US" sz="1600" i="1" dirty="0" smtClean="0"/>
              <a:t>Development and Psychopathology </a:t>
            </a:r>
          </a:p>
          <a:p>
            <a:r>
              <a:rPr lang="en-US" sz="1600" dirty="0" err="1" smtClean="0"/>
              <a:t>Baranek</a:t>
            </a:r>
            <a:r>
              <a:rPr lang="en-US" sz="1600" dirty="0" smtClean="0"/>
              <a:t>, G.T., David, F.J., Poe, M.D., Stone, W.L., &amp; Watson, L.R. (2006). Sensory Experiences </a:t>
            </a:r>
            <a:r>
              <a:rPr lang="en-US" sz="1600" dirty="0" err="1" smtClean="0"/>
              <a:t>Questionairre</a:t>
            </a:r>
            <a:r>
              <a:rPr lang="en-US" sz="1600" dirty="0" smtClean="0"/>
              <a:t>: Discriminating sensory features in young children with autism, developmental delays, and typical development. </a:t>
            </a:r>
            <a:r>
              <a:rPr lang="en-US" sz="1600" i="1" dirty="0" smtClean="0"/>
              <a:t>Journal of Child Psychology and Psychiatry, 47 (6), </a:t>
            </a:r>
            <a:r>
              <a:rPr lang="en-US" sz="1600" dirty="0" smtClean="0"/>
              <a:t>591-601.</a:t>
            </a:r>
          </a:p>
          <a:p>
            <a:r>
              <a:rPr lang="en-US" sz="1600" dirty="0" smtClean="0"/>
              <a:t>Ben-</a:t>
            </a:r>
            <a:r>
              <a:rPr lang="en-US" sz="1600" dirty="0" err="1" smtClean="0"/>
              <a:t>Sasson</a:t>
            </a:r>
            <a:r>
              <a:rPr lang="en-US" sz="1600" dirty="0" smtClean="0"/>
              <a:t>, A., Hen, L., </a:t>
            </a:r>
            <a:r>
              <a:rPr lang="en-US" sz="1600" dirty="0" err="1" smtClean="0"/>
              <a:t>Fluss</a:t>
            </a:r>
            <a:r>
              <a:rPr lang="en-US" sz="1600" dirty="0" smtClean="0"/>
              <a:t>, R. </a:t>
            </a:r>
            <a:r>
              <a:rPr lang="en-US" sz="1600" dirty="0" err="1" smtClean="0"/>
              <a:t>Cermak</a:t>
            </a:r>
            <a:r>
              <a:rPr lang="en-US" sz="1600" dirty="0" smtClean="0"/>
              <a:t>, S.A., Engel-</a:t>
            </a:r>
            <a:r>
              <a:rPr lang="en-US" sz="1600" dirty="0" err="1" smtClean="0"/>
              <a:t>Yeger</a:t>
            </a:r>
            <a:r>
              <a:rPr lang="en-US" sz="1600" dirty="0" smtClean="0"/>
              <a:t>, B., &amp; Gal, E. (2008). A meta-analysis of sensory modulation symptoms in individuals with autism spectrum disorders. </a:t>
            </a:r>
            <a:r>
              <a:rPr lang="en-US" sz="1600" i="1" dirty="0" smtClean="0"/>
              <a:t>Journal of Autism and Developmental Disorders, 39, </a:t>
            </a:r>
            <a:r>
              <a:rPr lang="en-US" sz="1600" dirty="0" smtClean="0"/>
              <a:t>1-11.</a:t>
            </a:r>
          </a:p>
        </p:txBody>
      </p:sp>
    </p:spTree>
    <p:extLst>
      <p:ext uri="{BB962C8B-B14F-4D97-AF65-F5344CB8AC3E}">
        <p14:creationId xmlns:p14="http://schemas.microsoft.com/office/powerpoint/2010/main" val="12763362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7882"/>
            <a:ext cx="8596668" cy="79849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 (pg.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070"/>
            <a:ext cx="8596668" cy="5376929"/>
          </a:xfrm>
        </p:spPr>
        <p:txBody>
          <a:bodyPr>
            <a:normAutofit fontScale="92500"/>
          </a:bodyPr>
          <a:lstStyle/>
          <a:p>
            <a:r>
              <a:rPr lang="en-US" sz="1700" dirty="0"/>
              <a:t>Boyd, B.A., </a:t>
            </a:r>
            <a:r>
              <a:rPr lang="en-US" sz="1700" dirty="0" err="1"/>
              <a:t>McBee</a:t>
            </a:r>
            <a:r>
              <a:rPr lang="en-US" sz="1700" dirty="0"/>
              <a:t>, M., </a:t>
            </a:r>
            <a:r>
              <a:rPr lang="en-US" sz="1700" dirty="0" err="1"/>
              <a:t>Holtzclaw</a:t>
            </a:r>
            <a:r>
              <a:rPr lang="en-US" sz="1700" dirty="0"/>
              <a:t>, T., </a:t>
            </a:r>
            <a:r>
              <a:rPr lang="en-US" sz="1700" dirty="0" err="1"/>
              <a:t>Baranek</a:t>
            </a:r>
            <a:r>
              <a:rPr lang="en-US" sz="1700" dirty="0"/>
              <a:t>, G.T., &amp; </a:t>
            </a:r>
            <a:r>
              <a:rPr lang="en-US" sz="1700" dirty="0" err="1"/>
              <a:t>Bodfish</a:t>
            </a:r>
            <a:r>
              <a:rPr lang="en-US" sz="1700" dirty="0"/>
              <a:t>, J.W. (2010). Relationships among repetitive behaviors, sensory features, and executive functions in high functioning autism. </a:t>
            </a:r>
            <a:r>
              <a:rPr lang="en-US" sz="1700" i="1" dirty="0"/>
              <a:t>Research in Autism Spectrum Disorders, 3</a:t>
            </a:r>
            <a:r>
              <a:rPr lang="en-US" sz="1700" dirty="0"/>
              <a:t>(4), 959-966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Brown, N.B., &amp; Dunn, W. (2010). Relationship between context and sensory processing in children with autism. </a:t>
            </a:r>
            <a:r>
              <a:rPr lang="en-US" sz="1700" i="1" dirty="0"/>
              <a:t>American Journal of Occupational Therapy, 64, </a:t>
            </a:r>
            <a:r>
              <a:rPr lang="en-US" sz="1700" dirty="0"/>
              <a:t>474-483.</a:t>
            </a:r>
          </a:p>
          <a:p>
            <a:r>
              <a:rPr lang="en-US" sz="1700" dirty="0" err="1"/>
              <a:t>Celiberti</a:t>
            </a:r>
            <a:r>
              <a:rPr lang="en-US" sz="1700" dirty="0"/>
              <a:t>, D.A., Bobo, H.E., Kelly, K.S., Harris, S.I., &amp; </a:t>
            </a:r>
            <a:r>
              <a:rPr lang="en-US" sz="1700" dirty="0" err="1"/>
              <a:t>Handlemann</a:t>
            </a:r>
            <a:r>
              <a:rPr lang="en-US" sz="1700" dirty="0"/>
              <a:t>, J.S. (1997). The differential and temporal effects of antecedent exercise on self-stimulatory behavior of a child with autism. </a:t>
            </a:r>
            <a:r>
              <a:rPr lang="en-US" sz="1700" i="1" dirty="0"/>
              <a:t>Research in Developmental Disabilities, 18(5), </a:t>
            </a:r>
            <a:r>
              <a:rPr lang="en-US" sz="1700" dirty="0"/>
              <a:t>139-201.</a:t>
            </a:r>
          </a:p>
          <a:p>
            <a:r>
              <a:rPr lang="en-US" sz="1700" dirty="0"/>
              <a:t>James, K., Miller, L.J., </a:t>
            </a:r>
            <a:r>
              <a:rPr lang="en-US" sz="1700" dirty="0" err="1"/>
              <a:t>Schaaf</a:t>
            </a:r>
            <a:r>
              <a:rPr lang="en-US" sz="1700" dirty="0"/>
              <a:t>, R., Nielsen, D.M., &amp; Schoen, S.A. (2011). Phenotypes within sensory modulation dysfunction. </a:t>
            </a:r>
            <a:r>
              <a:rPr lang="en-US" sz="1700" i="1" dirty="0"/>
              <a:t>Comprehensive </a:t>
            </a:r>
            <a:r>
              <a:rPr lang="en-US" sz="1700" i="1" dirty="0" err="1"/>
              <a:t>Pyschiatry</a:t>
            </a:r>
            <a:r>
              <a:rPr lang="en-US" sz="1700" i="1" dirty="0"/>
              <a:t>, 52, </a:t>
            </a:r>
            <a:r>
              <a:rPr lang="en-US" sz="1700" dirty="0"/>
              <a:t>715-724.</a:t>
            </a:r>
          </a:p>
          <a:p>
            <a:pPr lvl="0"/>
            <a:r>
              <a:rPr lang="en-US" sz="1700" dirty="0"/>
              <a:t>Kern, J.K., Trivedi, M.H., </a:t>
            </a:r>
            <a:r>
              <a:rPr lang="en-US" sz="1700" dirty="0" err="1"/>
              <a:t>Granneman</a:t>
            </a:r>
            <a:r>
              <a:rPr lang="en-US" sz="1700" dirty="0"/>
              <a:t>, B.D., Andrews, A.A., </a:t>
            </a:r>
            <a:r>
              <a:rPr lang="en-US" sz="1700" dirty="0" err="1"/>
              <a:t>Savla</a:t>
            </a:r>
            <a:r>
              <a:rPr lang="en-US" sz="1700" dirty="0"/>
              <a:t>, J.S., Johnson, D.G., Mehta, J.A., &amp; Schroeder, J.L. (2006). The pattern of sensory processing abnormalities in autism. </a:t>
            </a:r>
            <a:r>
              <a:rPr lang="en-US" sz="1700" i="1" dirty="0"/>
              <a:t>Autism, 10,</a:t>
            </a:r>
            <a:r>
              <a:rPr lang="en-US" sz="1700" dirty="0"/>
              <a:t> 480-494.</a:t>
            </a:r>
          </a:p>
          <a:p>
            <a:pPr lvl="0"/>
            <a:r>
              <a:rPr lang="en-US" sz="1700" dirty="0"/>
              <a:t>Kern, L, </a:t>
            </a:r>
            <a:r>
              <a:rPr lang="en-US" sz="1700" dirty="0" err="1"/>
              <a:t>Koegel</a:t>
            </a:r>
            <a:r>
              <a:rPr lang="en-US" sz="1700" dirty="0"/>
              <a:t>, R.L, Dunlap, G. (1984). The influence of vigorous versus mild exercise on autistic stereotyped behaviors. </a:t>
            </a:r>
            <a:r>
              <a:rPr lang="en-US" sz="1700" i="1" dirty="0"/>
              <a:t>Journal of Autism and Developmental Disorders, 14(1), </a:t>
            </a:r>
            <a:r>
              <a:rPr lang="en-US" sz="1700" dirty="0"/>
              <a:t>57-67.</a:t>
            </a:r>
          </a:p>
          <a:p>
            <a:endParaRPr lang="en-US" sz="1900" dirty="0"/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490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73486"/>
            <a:ext cx="8596668" cy="927280"/>
          </a:xfrm>
        </p:spPr>
        <p:txBody>
          <a:bodyPr>
            <a:noAutofit/>
          </a:bodyPr>
          <a:lstStyle/>
          <a:p>
            <a:r>
              <a:rPr lang="en-US" dirty="0" smtClean="0"/>
              <a:t>References (pg.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2"/>
            <a:ext cx="8596668" cy="52417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700" dirty="0" smtClean="0"/>
              <a:t>Kern, L. </a:t>
            </a:r>
            <a:r>
              <a:rPr lang="en-US" sz="1700" dirty="0" err="1" smtClean="0"/>
              <a:t>Koegel</a:t>
            </a:r>
            <a:r>
              <a:rPr lang="en-US" sz="1700" dirty="0" smtClean="0"/>
              <a:t>, R.L, Dyer, K., Blew, P.A., Fenton, L.R. (1982). The effects of physical exercise on self-stimulation and appropriate responding in autistic children. </a:t>
            </a:r>
            <a:r>
              <a:rPr lang="en-US" sz="1700" i="1" dirty="0" smtClean="0"/>
              <a:t>Journal of Autism and Developmental Disorders, 12(4), </a:t>
            </a:r>
            <a:r>
              <a:rPr lang="en-US" sz="1700" dirty="0" smtClean="0"/>
              <a:t>399-412.</a:t>
            </a:r>
          </a:p>
          <a:p>
            <a:r>
              <a:rPr lang="en-US" sz="1700" dirty="0" err="1"/>
              <a:t>Kinnealey</a:t>
            </a:r>
            <a:r>
              <a:rPr lang="en-US" sz="1700" dirty="0"/>
              <a:t>, M., Pfeiffer, B., Miller, J., Roan, C., </a:t>
            </a:r>
            <a:r>
              <a:rPr lang="en-US" sz="1700" dirty="0" err="1"/>
              <a:t>Shoener</a:t>
            </a:r>
            <a:r>
              <a:rPr lang="en-US" sz="1700" dirty="0"/>
              <a:t>, R., &amp; </a:t>
            </a:r>
            <a:r>
              <a:rPr lang="en-US" sz="1700" dirty="0" err="1"/>
              <a:t>Ellner</a:t>
            </a:r>
            <a:r>
              <a:rPr lang="en-US" sz="1700" dirty="0"/>
              <a:t>, M. (2012). Effect of classroom modification on attention and engagement of students with autism and dyspraxia.  </a:t>
            </a:r>
            <a:r>
              <a:rPr lang="en-US" sz="1700" i="1" dirty="0"/>
              <a:t>American Journal of Occupational Therapy, 66, </a:t>
            </a:r>
            <a:r>
              <a:rPr lang="en-US" sz="1700" dirty="0"/>
              <a:t>511-519.</a:t>
            </a:r>
          </a:p>
          <a:p>
            <a:r>
              <a:rPr lang="en-US" sz="1700" dirty="0"/>
              <a:t>Koenig, K.P., </a:t>
            </a:r>
            <a:r>
              <a:rPr lang="en-US" sz="1700" dirty="0" err="1"/>
              <a:t>Buckey-Reen</a:t>
            </a:r>
            <a:r>
              <a:rPr lang="en-US" sz="1700" dirty="0"/>
              <a:t>, A., &amp; Garg, S. (2012). Efficacy of Get Ready to Learn yoga program among children with autism spectrum disorders. A pretest-posttest control group design. </a:t>
            </a:r>
            <a:r>
              <a:rPr lang="en-US" sz="1700" i="1" dirty="0"/>
              <a:t>American Journal of Occupational Therapy, 66, </a:t>
            </a:r>
            <a:r>
              <a:rPr lang="en-US" sz="1700" dirty="0"/>
              <a:t>538-546.</a:t>
            </a:r>
          </a:p>
          <a:p>
            <a:r>
              <a:rPr lang="en-US" sz="1700" dirty="0" err="1"/>
              <a:t>Kuypers</a:t>
            </a:r>
            <a:r>
              <a:rPr lang="en-US" sz="1700" dirty="0"/>
              <a:t>, L.M. (2011). The zones of regulation: A curriculum designed to foster self-regulation and emotional control. San Jose, CA: Social Thinking Publishing, Inc.</a:t>
            </a:r>
          </a:p>
          <a:p>
            <a:r>
              <a:rPr lang="en-US" sz="1700" dirty="0"/>
              <a:t>Levinson, L.J, &amp; Reid, G. (1993). The effects of exercise intensity on stereotyped behaviors in individuals with autism. </a:t>
            </a:r>
            <a:r>
              <a:rPr lang="en-US" sz="1700" i="1" dirty="0"/>
              <a:t>Adapted Physical Activity Quarterly, 10, </a:t>
            </a:r>
            <a:r>
              <a:rPr lang="en-US" sz="1700" dirty="0"/>
              <a:t>255-268.</a:t>
            </a:r>
          </a:p>
          <a:p>
            <a:r>
              <a:rPr lang="en-US" sz="1700" dirty="0"/>
              <a:t>Oriel, K.N., George, C.L, </a:t>
            </a:r>
            <a:r>
              <a:rPr lang="en-US" sz="1700" dirty="0" err="1"/>
              <a:t>Peckus</a:t>
            </a:r>
            <a:r>
              <a:rPr lang="en-US" sz="1700" dirty="0"/>
              <a:t>, R., &amp; </a:t>
            </a:r>
            <a:r>
              <a:rPr lang="en-US" sz="1700" dirty="0" err="1"/>
              <a:t>Semon</a:t>
            </a:r>
            <a:r>
              <a:rPr lang="en-US" sz="1700" dirty="0"/>
              <a:t>, A. (2011). The effects of aerobic exercise on academic engagement in young children with autism spectrum disorder. </a:t>
            </a:r>
            <a:r>
              <a:rPr lang="en-US" sz="1700" i="1" dirty="0"/>
              <a:t>Pediatric Physical Therapy, 23, </a:t>
            </a:r>
            <a:r>
              <a:rPr lang="en-US" sz="1700" dirty="0"/>
              <a:t>187-193.</a:t>
            </a:r>
          </a:p>
          <a:p>
            <a:r>
              <a:rPr lang="en-US" sz="1700" dirty="0"/>
              <a:t>Patten, E., &amp; Watson, L.R. (2011). Interventions targeting attention in young children with autism. </a:t>
            </a:r>
            <a:r>
              <a:rPr lang="en-US" sz="1700" i="1" dirty="0"/>
              <a:t>American Journal of Speech-Language Pathology, 20, </a:t>
            </a:r>
            <a:r>
              <a:rPr lang="en-US" sz="1700" dirty="0"/>
              <a:t>60-69. </a:t>
            </a:r>
          </a:p>
          <a:p>
            <a:pPr lvl="0"/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663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7882"/>
            <a:ext cx="8596668" cy="811369"/>
          </a:xfrm>
        </p:spPr>
        <p:txBody>
          <a:bodyPr>
            <a:normAutofit/>
          </a:bodyPr>
          <a:lstStyle/>
          <a:p>
            <a:r>
              <a:rPr lang="en-US" dirty="0" smtClean="0"/>
              <a:t>References (pg.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102"/>
            <a:ext cx="8596668" cy="5273898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Pfeiffer, B., </a:t>
            </a:r>
            <a:r>
              <a:rPr lang="en-US" sz="1600" dirty="0" err="1"/>
              <a:t>Kinnealey</a:t>
            </a:r>
            <a:r>
              <a:rPr lang="en-US" sz="1600" dirty="0"/>
              <a:t>, M., Reed, C., &amp; Herzberg, G. (2005). Sensory modulation and affective disorders in children and adolescents with Asperger’s disorder. </a:t>
            </a:r>
            <a:r>
              <a:rPr lang="en-US" sz="1600" i="1" dirty="0"/>
              <a:t>American Journal of Occupational Therapy, 59, </a:t>
            </a:r>
            <a:r>
              <a:rPr lang="en-US" sz="1600" dirty="0"/>
              <a:t>335-345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Schoen</a:t>
            </a:r>
            <a:r>
              <a:rPr lang="en-US" sz="1600" dirty="0"/>
              <a:t>, S.A., Miller, L.J., Brett-Green, B.A., &amp; Nielsen, D.M. (2009). Physiological and behavioral differences in sensory processing: A comparison of children with autism spectrum disorder and sensory modulation disorder. </a:t>
            </a:r>
            <a:r>
              <a:rPr lang="en-US" sz="1600" i="1" dirty="0"/>
              <a:t>Frontiers in Integrative Neuroscience, 29. </a:t>
            </a:r>
            <a:endParaRPr lang="en-US" sz="1600" dirty="0" smtClean="0"/>
          </a:p>
          <a:p>
            <a:r>
              <a:rPr lang="en-US" sz="1600" dirty="0" smtClean="0"/>
              <a:t>Silva</a:t>
            </a:r>
            <a:r>
              <a:rPr lang="en-US" sz="1600" dirty="0"/>
              <a:t>, L.M.T., &amp; </a:t>
            </a:r>
            <a:r>
              <a:rPr lang="en-US" sz="1600" dirty="0" err="1"/>
              <a:t>Schalock</a:t>
            </a:r>
            <a:r>
              <a:rPr lang="en-US" sz="1600" dirty="0"/>
              <a:t>, M. (2012). Sense and Self-Regulation Checklist, a measure of comorbid autism symptoms: Initial psychometric evidence. </a:t>
            </a:r>
            <a:r>
              <a:rPr lang="en-US" sz="1600" i="1" dirty="0"/>
              <a:t>American Journal of Occupational Therapy, 66,</a:t>
            </a:r>
            <a:r>
              <a:rPr lang="en-US" sz="1600" dirty="0"/>
              <a:t>177-186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Watling</a:t>
            </a:r>
            <a:r>
              <a:rPr lang="en-US" sz="1600" dirty="0"/>
              <a:t>, R.L, </a:t>
            </a:r>
            <a:r>
              <a:rPr lang="en-US" sz="1600" dirty="0" err="1"/>
              <a:t>Deitz</a:t>
            </a:r>
            <a:r>
              <a:rPr lang="en-US" sz="1600" dirty="0"/>
              <a:t>, J., &amp; White, O. (2001). Comparison of the Sensory Profile scores of young children with and without autism spectrum disorders. </a:t>
            </a:r>
            <a:r>
              <a:rPr lang="en-US" sz="1600" i="1" dirty="0"/>
              <a:t>American Journal of Occupational Therapy, 55,</a:t>
            </a:r>
            <a:r>
              <a:rPr lang="en-US" sz="1600" dirty="0"/>
              <a:t> 416-423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Watson</a:t>
            </a:r>
            <a:r>
              <a:rPr lang="en-US" sz="1600" dirty="0"/>
              <a:t>, L.R., Patten, E., </a:t>
            </a:r>
            <a:r>
              <a:rPr lang="en-US" sz="1600" dirty="0" err="1"/>
              <a:t>Baranek</a:t>
            </a:r>
            <a:r>
              <a:rPr lang="en-US" sz="1600" dirty="0"/>
              <a:t>, G.T., Poe, M., Boyd, B.A., </a:t>
            </a:r>
            <a:r>
              <a:rPr lang="en-US" sz="1600" dirty="0" err="1"/>
              <a:t>Freuler</a:t>
            </a:r>
            <a:r>
              <a:rPr lang="en-US" sz="1600" dirty="0"/>
              <a:t>, A., &amp; </a:t>
            </a:r>
            <a:r>
              <a:rPr lang="en-US" sz="1600" dirty="0" err="1"/>
              <a:t>Lorenzi</a:t>
            </a:r>
            <a:r>
              <a:rPr lang="en-US" sz="1600" dirty="0"/>
              <a:t>, J. (2011). Differential associations between sensory response patterns and social-communication measures in children with autism and developmental disorders. </a:t>
            </a:r>
            <a:r>
              <a:rPr lang="en-US" sz="1600" i="1" dirty="0"/>
              <a:t>Journal of Speech, Language, and Hearing Research, 54</a:t>
            </a:r>
            <a:r>
              <a:rPr lang="en-US" sz="1600" dirty="0"/>
              <a:t>(6),1562-1576.</a:t>
            </a:r>
          </a:p>
          <a:p>
            <a:r>
              <a:rPr lang="en-US" sz="1600" dirty="0"/>
              <a:t>Watters, R.G. &amp; Watters, W.E. (1980). Decreasing self-stimulatory behavior with physical exercise in a group of autistic boys. </a:t>
            </a:r>
            <a:r>
              <a:rPr lang="en-US" sz="1600" i="1" dirty="0"/>
              <a:t>Journal of Autism and Developmental Disorders, 10(4), </a:t>
            </a:r>
            <a:r>
              <a:rPr lang="en-US" sz="1600" dirty="0"/>
              <a:t>379-387</a:t>
            </a:r>
            <a:r>
              <a:rPr lang="en-US" sz="1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1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Dysfunction in Sensory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6510"/>
            <a:ext cx="8596668" cy="4544137"/>
          </a:xfrm>
        </p:spPr>
        <p:txBody>
          <a:bodyPr>
            <a:norm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ifficulty achieving and maintaining a developmentally appropriate range of emotional, attentional, and motoric responses to sensory stimuli, resulting in difficulty adapting to challenges encountered in daily life </a:t>
            </a:r>
            <a:r>
              <a:rPr lang="en-US" dirty="0" smtClean="0"/>
              <a:t>(James, et al. 2011)</a:t>
            </a:r>
          </a:p>
          <a:p>
            <a:r>
              <a:rPr lang="en-US" sz="2400" dirty="0" smtClean="0"/>
              <a:t>One or more of the 7 sensory systems may be involved</a:t>
            </a:r>
          </a:p>
          <a:p>
            <a:r>
              <a:rPr lang="en-US" sz="2400" dirty="0" smtClean="0"/>
              <a:t>Symptoms: </a:t>
            </a:r>
            <a:r>
              <a:rPr lang="en-US" sz="2400" dirty="0" err="1" smtClean="0"/>
              <a:t>overresponsivity</a:t>
            </a:r>
            <a:r>
              <a:rPr lang="en-US" sz="2400" dirty="0" smtClean="0"/>
              <a:t>, </a:t>
            </a:r>
            <a:r>
              <a:rPr lang="en-US" sz="2400" dirty="0" err="1" smtClean="0"/>
              <a:t>underresponsivity</a:t>
            </a:r>
            <a:r>
              <a:rPr lang="en-US" sz="2400" dirty="0" smtClean="0"/>
              <a:t>, sensory seeking or a combination</a:t>
            </a:r>
          </a:p>
          <a:p>
            <a:r>
              <a:rPr lang="en-US" sz="2400" dirty="0" err="1" smtClean="0"/>
              <a:t>Overresponsive</a:t>
            </a:r>
            <a:r>
              <a:rPr lang="en-US" sz="2400" dirty="0" smtClean="0"/>
              <a:t> - classical stress response – fight, flight, freeze</a:t>
            </a:r>
          </a:p>
          <a:p>
            <a:r>
              <a:rPr lang="en-US" sz="2400" dirty="0" smtClean="0"/>
              <a:t>Severity: mild to severe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278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Sensory gating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neurological processes of filtering out redundant or unnecessary stimuli in the </a:t>
            </a:r>
            <a:r>
              <a:rPr lang="en-US" sz="2800" dirty="0" smtClean="0"/>
              <a:t>brain from </a:t>
            </a:r>
            <a:r>
              <a:rPr lang="en-US" sz="2800" dirty="0"/>
              <a:t>all possible environmental stimuli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revents </a:t>
            </a:r>
            <a:r>
              <a:rPr lang="en-US" sz="2800" dirty="0"/>
              <a:t>an overload of irrelevant information in the higher cortical centers of the brain. 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argely </a:t>
            </a:r>
            <a:r>
              <a:rPr lang="en-US" sz="2800" dirty="0"/>
              <a:t>automatic, </a:t>
            </a:r>
            <a:r>
              <a:rPr lang="en-US" sz="2800" dirty="0" smtClean="0"/>
              <a:t>also </a:t>
            </a:r>
            <a:r>
              <a:rPr lang="en-US" sz="2800" dirty="0"/>
              <a:t>occurs within the context of attention processes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8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Habituation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600201"/>
            <a:ext cx="10723035" cy="46757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form </a:t>
            </a:r>
            <a:r>
              <a:rPr lang="en-US" sz="2800" dirty="0"/>
              <a:t>of learning in which an organism decreases or ceases to respond to a stimulus after repeated presentations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Essentially, the organism learns to stop responding to a stimulus which is no longer biologically relevant.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example</a:t>
            </a:r>
            <a:r>
              <a:rPr lang="en-US" sz="2800" dirty="0" smtClean="0"/>
              <a:t>, may </a:t>
            </a:r>
            <a:r>
              <a:rPr lang="en-US" sz="2800" dirty="0"/>
              <a:t>habituate to repeated sudden loud noises when they learn these have no consequences. </a:t>
            </a:r>
            <a:endParaRPr lang="en-US" sz="2800" dirty="0" smtClean="0"/>
          </a:p>
          <a:p>
            <a:r>
              <a:rPr lang="en-US" sz="2800" dirty="0" smtClean="0"/>
              <a:t>Desensitization Protocols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152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Dunn’s Model of Sensory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6072"/>
            <a:ext cx="8946541" cy="53519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Threshold = point along neurological continuum most likely to generate a response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940" y="2496472"/>
            <a:ext cx="8539144" cy="39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4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24" y="0"/>
            <a:ext cx="8596668" cy="13208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Low/ Poor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600201"/>
            <a:ext cx="10723035" cy="484139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High </a:t>
            </a:r>
            <a:r>
              <a:rPr lang="en-US" sz="3000" dirty="0"/>
              <a:t>t</a:t>
            </a:r>
            <a:r>
              <a:rPr lang="en-US" sz="3000" dirty="0" smtClean="0"/>
              <a:t>hreshold/passive response</a:t>
            </a:r>
            <a:endParaRPr lang="en-US" sz="3000" dirty="0"/>
          </a:p>
          <a:p>
            <a:r>
              <a:rPr lang="en-US" sz="3000" dirty="0"/>
              <a:t>Notice less sensory stimuli, oblivious</a:t>
            </a:r>
          </a:p>
          <a:p>
            <a:r>
              <a:rPr lang="en-US" sz="3000" dirty="0" smtClean="0"/>
              <a:t>Self </a:t>
            </a:r>
            <a:r>
              <a:rPr lang="en-US" sz="3000" dirty="0"/>
              <a:t>absorbed, uninterested, flat emotionally</a:t>
            </a:r>
          </a:p>
          <a:p>
            <a:r>
              <a:rPr lang="en-US" sz="3000" dirty="0" smtClean="0"/>
              <a:t>Most </a:t>
            </a:r>
            <a:r>
              <a:rPr lang="en-US" sz="3000" dirty="0"/>
              <a:t>sensory input in daily life doesn’t provide enough intensity to reach threshold</a:t>
            </a:r>
          </a:p>
          <a:p>
            <a:r>
              <a:rPr lang="en-US" sz="3000" dirty="0" smtClean="0"/>
              <a:t>Can </a:t>
            </a:r>
            <a:r>
              <a:rPr lang="en-US" sz="3000" dirty="0"/>
              <a:t>mask as poor </a:t>
            </a:r>
            <a:r>
              <a:rPr lang="en-US" sz="3000" dirty="0" smtClean="0"/>
              <a:t>discrimination</a:t>
            </a:r>
          </a:p>
          <a:p>
            <a:r>
              <a:rPr lang="en-US" sz="3000" dirty="0"/>
              <a:t>Interventions – increase intensity </a:t>
            </a:r>
            <a:r>
              <a:rPr lang="en-US" sz="3000" dirty="0" smtClean="0"/>
              <a:t>to </a:t>
            </a:r>
            <a:r>
              <a:rPr lang="en-US" sz="3000" dirty="0"/>
              <a:t>improve chances for noticing and responding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8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807076"/>
          </a:xfrm>
        </p:spPr>
        <p:txBody>
          <a:bodyPr>
            <a:noAutofit/>
          </a:bodyPr>
          <a:lstStyle/>
          <a:p>
            <a:r>
              <a:rPr lang="en-US" sz="4400" dirty="0"/>
              <a:t>Sensory </a:t>
            </a:r>
            <a:r>
              <a:rPr lang="en-US" sz="4400" dirty="0" smtClean="0"/>
              <a:t>Seeking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7" y="1600201"/>
            <a:ext cx="10723035" cy="48413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High threshold/active </a:t>
            </a:r>
            <a:r>
              <a:rPr lang="en-US" sz="2800" dirty="0"/>
              <a:t>r</a:t>
            </a:r>
            <a:r>
              <a:rPr lang="en-US" sz="2800" dirty="0" smtClean="0"/>
              <a:t>esponse</a:t>
            </a:r>
            <a:endParaRPr lang="en-US" sz="2800" dirty="0"/>
          </a:p>
          <a:p>
            <a:r>
              <a:rPr lang="en-US" sz="2800" dirty="0"/>
              <a:t>Enjoys, needs and seeks input from environment</a:t>
            </a:r>
          </a:p>
          <a:p>
            <a:r>
              <a:rPr lang="en-US" sz="2800" dirty="0"/>
              <a:t>Active, </a:t>
            </a:r>
            <a:r>
              <a:rPr lang="en-US" sz="2800" dirty="0" smtClean="0"/>
              <a:t>excitable</a:t>
            </a:r>
            <a:endParaRPr lang="en-US" sz="2800" dirty="0"/>
          </a:p>
          <a:p>
            <a:r>
              <a:rPr lang="en-US" sz="2800" dirty="0"/>
              <a:t>Problem when seeking behaviors interfere with fully participating or completing an activity.</a:t>
            </a:r>
          </a:p>
          <a:p>
            <a:r>
              <a:rPr lang="en-US" sz="2800" dirty="0" smtClean="0"/>
              <a:t>Intervention - Provide </a:t>
            </a:r>
            <a:r>
              <a:rPr lang="en-US" sz="2800" dirty="0"/>
              <a:t>appropriate opportunities for input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3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1475</TotalTime>
  <Words>3769</Words>
  <Application>Microsoft Macintosh PowerPoint</Application>
  <PresentationFormat>Custom</PresentationFormat>
  <Paragraphs>330</Paragraphs>
  <Slides>37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Facet</vt:lpstr>
      <vt:lpstr>Challenges with Sensory Processing in Children with ASD </vt:lpstr>
      <vt:lpstr>Sensory Integration Dysfunction  vs Sensory Processing Disorder  </vt:lpstr>
      <vt:lpstr>The Process</vt:lpstr>
      <vt:lpstr>Dysfunction in Sensory Modulation</vt:lpstr>
      <vt:lpstr>Sensory gating </vt:lpstr>
      <vt:lpstr>Habituation</vt:lpstr>
      <vt:lpstr>Dunn’s Model of Sensory Processing</vt:lpstr>
      <vt:lpstr> Low/ Poor Registration</vt:lpstr>
      <vt:lpstr>Sensory Seeking </vt:lpstr>
      <vt:lpstr> Sensory Sensitive</vt:lpstr>
      <vt:lpstr>Sensory Avoiding </vt:lpstr>
      <vt:lpstr>Model for Understanding Sensory Modulation (adapted from J. Wilbarger, 1991)</vt:lpstr>
      <vt:lpstr>Context/Environment </vt:lpstr>
      <vt:lpstr>Sensory Profile &amp; School Companion (Dunn)</vt:lpstr>
      <vt:lpstr>Research on Sensory Processing and ASD  </vt:lpstr>
      <vt:lpstr>Research (continued) </vt:lpstr>
      <vt:lpstr>A Word on Attention</vt:lpstr>
      <vt:lpstr>Principles for Using Sensory-Based Activities  (Patricia and Julia Wilbarger –“Sensory Diet”) </vt:lpstr>
      <vt:lpstr>Interventions</vt:lpstr>
      <vt:lpstr>Deep Pressure Touch</vt:lpstr>
      <vt:lpstr>Vestibular </vt:lpstr>
      <vt:lpstr>Proprioception and Heavy Work</vt:lpstr>
      <vt:lpstr>Oral Motor Input and Respiration</vt:lpstr>
      <vt:lpstr>Auditory </vt:lpstr>
      <vt:lpstr>Olfactory and Gustatory</vt:lpstr>
      <vt:lpstr>Neutral Warmth</vt:lpstr>
      <vt:lpstr>Supplementary Aids, Services, Program Modifications, and Supports (IEP)</vt:lpstr>
      <vt:lpstr>Study on changing the environment</vt:lpstr>
      <vt:lpstr>Studies on Exercise</vt:lpstr>
      <vt:lpstr>Study on Yoga  </vt:lpstr>
      <vt:lpstr>Study on Ball Chairs  </vt:lpstr>
      <vt:lpstr>Zones of Regulation</vt:lpstr>
      <vt:lpstr>Sensory Friendly Clothing (www.friendshipcircle.org/blog/2013) </vt:lpstr>
      <vt:lpstr>References </vt:lpstr>
      <vt:lpstr>References (pg. 2) </vt:lpstr>
      <vt:lpstr>References (pg. 3)</vt:lpstr>
      <vt:lpstr>References (pg. 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Processing and Autism</dc:title>
  <dc:creator>Mark Schade</dc:creator>
  <cp:lastModifiedBy>Office 2004 Test Drive User</cp:lastModifiedBy>
  <cp:revision>150</cp:revision>
  <cp:lastPrinted>2015-02-12T18:11:03Z</cp:lastPrinted>
  <dcterms:created xsi:type="dcterms:W3CDTF">2015-01-28T00:59:55Z</dcterms:created>
  <dcterms:modified xsi:type="dcterms:W3CDTF">2015-02-18T16:55:55Z</dcterms:modified>
</cp:coreProperties>
</file>