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6"/>
  </p:notesMasterIdLst>
  <p:handoutMasterIdLst>
    <p:handoutMasterId r:id="rId27"/>
  </p:handoutMasterIdLst>
  <p:sldIdLst>
    <p:sldId id="314" r:id="rId3"/>
    <p:sldId id="350" r:id="rId4"/>
    <p:sldId id="361" r:id="rId5"/>
    <p:sldId id="362" r:id="rId6"/>
    <p:sldId id="363" r:id="rId7"/>
    <p:sldId id="364" r:id="rId8"/>
    <p:sldId id="365" r:id="rId9"/>
    <p:sldId id="352" r:id="rId10"/>
    <p:sldId id="318" r:id="rId11"/>
    <p:sldId id="351" r:id="rId12"/>
    <p:sldId id="336" r:id="rId13"/>
    <p:sldId id="354" r:id="rId14"/>
    <p:sldId id="338" r:id="rId15"/>
    <p:sldId id="340" r:id="rId16"/>
    <p:sldId id="341" r:id="rId17"/>
    <p:sldId id="342" r:id="rId18"/>
    <p:sldId id="355" r:id="rId19"/>
    <p:sldId id="356" r:id="rId20"/>
    <p:sldId id="357" r:id="rId21"/>
    <p:sldId id="358" r:id="rId22"/>
    <p:sldId id="359" r:id="rId23"/>
    <p:sldId id="366" r:id="rId24"/>
    <p:sldId id="360" r:id="rId25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003399"/>
      </a:buClr>
      <a:buFont typeface="Wingdings" pitchFamily="2" charset="2"/>
      <a:defRPr kern="1200">
        <a:solidFill>
          <a:schemeClr val="tx1"/>
        </a:solidFill>
        <a:latin typeface="ITCFranklinGothic LT Book" pitchFamily="2" charset="0"/>
        <a:ea typeface="+mn-ea"/>
        <a:cs typeface="Arial" pitchFamily="34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003399"/>
      </a:buClr>
      <a:buFont typeface="Wingdings" pitchFamily="2" charset="2"/>
      <a:defRPr kern="1200">
        <a:solidFill>
          <a:schemeClr val="tx1"/>
        </a:solidFill>
        <a:latin typeface="ITCFranklinGothic LT Book" pitchFamily="2" charset="0"/>
        <a:ea typeface="+mn-ea"/>
        <a:cs typeface="Arial" pitchFamily="34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003399"/>
      </a:buClr>
      <a:buFont typeface="Wingdings" pitchFamily="2" charset="2"/>
      <a:defRPr kern="1200">
        <a:solidFill>
          <a:schemeClr val="tx1"/>
        </a:solidFill>
        <a:latin typeface="ITCFranklinGothic LT Book" pitchFamily="2" charset="0"/>
        <a:ea typeface="+mn-ea"/>
        <a:cs typeface="Arial" pitchFamily="34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003399"/>
      </a:buClr>
      <a:buFont typeface="Wingdings" pitchFamily="2" charset="2"/>
      <a:defRPr kern="1200">
        <a:solidFill>
          <a:schemeClr val="tx1"/>
        </a:solidFill>
        <a:latin typeface="ITCFranklinGothic LT Book" pitchFamily="2" charset="0"/>
        <a:ea typeface="+mn-ea"/>
        <a:cs typeface="Arial" pitchFamily="34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003399"/>
      </a:buClr>
      <a:buFont typeface="Wingdings" pitchFamily="2" charset="2"/>
      <a:defRPr kern="1200">
        <a:solidFill>
          <a:schemeClr val="tx1"/>
        </a:solidFill>
        <a:latin typeface="ITCFranklinGothic LT Book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TCFranklinGothic LT Book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TCFranklinGothic LT Book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TCFranklinGothic LT Book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TCFranklinGothic LT Book" pitchFamily="2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75">
          <p15:clr>
            <a:srgbClr val="A4A3A4"/>
          </p15:clr>
        </p15:guide>
        <p15:guide id="2" orient="horz" pos="1198">
          <p15:clr>
            <a:srgbClr val="A4A3A4"/>
          </p15:clr>
        </p15:guide>
        <p15:guide id="3" pos="305">
          <p15:clr>
            <a:srgbClr val="A4A3A4"/>
          </p15:clr>
        </p15:guide>
        <p15:guide id="4" pos="5465">
          <p15:clr>
            <a:srgbClr val="A4A3A4"/>
          </p15:clr>
        </p15:guide>
        <p15:guide id="5" pos="3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2C2"/>
    <a:srgbClr val="EBE7DD"/>
    <a:srgbClr val="AA9D92"/>
    <a:srgbClr val="B77064"/>
    <a:srgbClr val="99C3CD"/>
    <a:srgbClr val="FFFFFF"/>
    <a:srgbClr val="4D7A87"/>
    <a:srgbClr val="688B73"/>
    <a:srgbClr val="002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68905" autoAdjust="0"/>
  </p:normalViewPr>
  <p:slideViewPr>
    <p:cSldViewPr snapToGrid="0">
      <p:cViewPr varScale="1">
        <p:scale>
          <a:sx n="68" d="100"/>
          <a:sy n="68" d="100"/>
        </p:scale>
        <p:origin x="-1960" y="-112"/>
      </p:cViewPr>
      <p:guideLst>
        <p:guide orient="horz" pos="4175"/>
        <p:guide orient="horz" pos="1198"/>
        <p:guide pos="305"/>
        <p:guide pos="5465"/>
        <p:guide pos="3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108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6DF02C-D8C1-4738-B58D-A8F7E78CE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40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51350"/>
            <a:ext cx="56070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3CA32C-2C1A-4DCF-830F-5B77742643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30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B06E2-451B-4AA2-A60B-A48E7AB0B998}" type="slidenum">
              <a:rPr lang="en-US">
                <a:latin typeface="Arial" pitchFamily="34" charset="0"/>
                <a:cs typeface="Arial" pitchFamily="34" charset="0"/>
              </a:rPr>
              <a:pPr/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1675"/>
            <a:ext cx="4687887" cy="351631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4" y="4454525"/>
            <a:ext cx="5652233" cy="4216400"/>
          </a:xfrm>
          <a:noFill/>
          <a:ln/>
        </p:spPr>
        <p:txBody>
          <a:bodyPr/>
          <a:lstStyle/>
          <a:p>
            <a:endParaRPr lang="en-US" sz="1600" kern="1200" baseline="0" dirty="0" smtClean="0">
              <a:solidFill>
                <a:schemeClr val="tx1"/>
              </a:solidFill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18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CA32C-2C1A-4DCF-830F-5B777426437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12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1AD80-2C24-4658-B1B8-9D48F8C222D1}" type="slidenum">
              <a:rPr lang="en-US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Include</a:t>
            </a:r>
            <a:r>
              <a:rPr lang="en-US" altLang="en-US" baseline="0" dirty="0" smtClean="0"/>
              <a:t> all of your professionals</a:t>
            </a:r>
          </a:p>
          <a:p>
            <a:pPr marL="628650" lvl="1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Lawyer</a:t>
            </a:r>
          </a:p>
          <a:p>
            <a:pPr marL="628650" lvl="1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Health Care</a:t>
            </a:r>
          </a:p>
          <a:p>
            <a:pPr marL="628650" lvl="1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Financial</a:t>
            </a:r>
          </a:p>
          <a:p>
            <a:pPr marL="628650" lvl="1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Accountant</a:t>
            </a:r>
          </a:p>
          <a:p>
            <a:pPr marL="171450" lvl="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The power of compounding.</a:t>
            </a:r>
          </a:p>
          <a:p>
            <a:pPr marL="171450" lvl="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Many of the solutions are less expensive when you are younger.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9997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1AD80-2C24-4658-B1B8-9D48F8C222D1}" type="slidenum">
              <a:rPr lang="en-US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Go over calculator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Go over worksheets</a:t>
            </a:r>
          </a:p>
        </p:txBody>
      </p:sp>
    </p:spTree>
    <p:extLst>
      <p:ext uri="{BB962C8B-B14F-4D97-AF65-F5344CB8AC3E}">
        <p14:creationId xmlns:p14="http://schemas.microsoft.com/office/powerpoint/2010/main" val="1540894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1AD80-2C24-4658-B1B8-9D48F8C222D1}" type="slidenum">
              <a:rPr lang="en-US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The guy in the yellow hat might not be good at helping you with your finances.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You should work with someone that knows the special needs world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You should make sure that they are educated in financial planning for person with special needs.  CFP, CSNA, CRPC.</a:t>
            </a:r>
          </a:p>
        </p:txBody>
      </p:sp>
    </p:spTree>
    <p:extLst>
      <p:ext uri="{BB962C8B-B14F-4D97-AF65-F5344CB8AC3E}">
        <p14:creationId xmlns:p14="http://schemas.microsoft.com/office/powerpoint/2010/main" val="2376070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1AD80-2C24-4658-B1B8-9D48F8C222D1}" type="slidenum">
              <a:rPr lang="en-US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How many people own mutual funds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Mutual funds verses indexes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Hard to reach goals without a clear plan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Bringing all professional together to help you.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Other funding options</a:t>
            </a:r>
          </a:p>
        </p:txBody>
      </p:sp>
    </p:spTree>
    <p:extLst>
      <p:ext uri="{BB962C8B-B14F-4D97-AF65-F5344CB8AC3E}">
        <p14:creationId xmlns:p14="http://schemas.microsoft.com/office/powerpoint/2010/main" val="2491789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1AD80-2C24-4658-B1B8-9D48F8C222D1}" type="slidenum">
              <a:rPr lang="en-US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Beneficiary check list  (page 12)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Tell story of husband who had ex-wife as beneficiary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Asset for persons getting benefits can’t pass to them directly without issues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endParaRPr lang="en-US" altLang="en-US" baseline="0" dirty="0" smtClean="0"/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 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endParaRPr lang="en-U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33736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1AD80-2C24-4658-B1B8-9D48F8C222D1}" type="slidenum">
              <a:rPr lang="en-US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Take action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Assess your situation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Call for help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endParaRPr lang="en-U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85940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1AD80-2C24-4658-B1B8-9D48F8C222D1}" type="slidenum">
              <a:rPr lang="en-US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Take action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Assess your situation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Call for help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endParaRPr lang="en-U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12374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1AD80-2C24-4658-B1B8-9D48F8C222D1}" type="slidenum">
              <a:rPr lang="en-US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Initial consultation is complimentary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Thank host</a:t>
            </a:r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endParaRPr lang="en-US" altLang="en-US" baseline="0" dirty="0" smtClean="0"/>
          </a:p>
          <a:p>
            <a:pPr marL="171450" indent="-171450" eaLnBrk="1" hangingPunct="1">
              <a:spcAft>
                <a:spcPct val="30000"/>
              </a:spcAft>
              <a:buFont typeface="Arial" panose="020B0604020202020204" pitchFamily="34" charset="0"/>
              <a:buChar char="•"/>
            </a:pPr>
            <a:endParaRPr lang="en-US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6228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B06E2-451B-4AA2-A60B-A48E7AB0B998}" type="slidenum">
              <a:rPr lang="en-US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1675"/>
            <a:ext cx="4687887" cy="351631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4" y="4454525"/>
            <a:ext cx="5652233" cy="4216400"/>
          </a:xfrm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Intro- Merrill Lynch Special Needs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How many have heard of it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Why it was formed?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What we do to help?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Quarterback of your advocacy team.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How many remember when they first realized that they had a child with special needs?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How did you feel?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Get various responses.</a:t>
            </a:r>
            <a:endParaRPr lang="en-US" sz="1800" dirty="0"/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kern="120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1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1AD80-2C24-4658-B1B8-9D48F8C222D1}" type="slidenum">
              <a:rPr lang="en-US">
                <a:latin typeface="Arial" pitchFamily="34" charset="0"/>
                <a:cs typeface="Arial" pitchFamily="34" charset="0"/>
              </a:rPr>
              <a:pPr/>
              <a:t>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These are often the most pressing questions families of children with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disabilities ask themselves.</a:t>
            </a:r>
          </a:p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The cliff of no more supported programs</a:t>
            </a:r>
          </a:p>
        </p:txBody>
      </p:sp>
    </p:spTree>
    <p:extLst>
      <p:ext uri="{BB962C8B-B14F-4D97-AF65-F5344CB8AC3E}">
        <p14:creationId xmlns:p14="http://schemas.microsoft.com/office/powerpoint/2010/main" val="275010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1AD80-2C24-4658-B1B8-9D48F8C222D1}" type="slidenum">
              <a:rPr lang="en-US">
                <a:latin typeface="Arial" pitchFamily="34" charset="0"/>
                <a:cs typeface="Arial" pitchFamily="34" charset="0"/>
              </a:rPr>
              <a:pPr/>
              <a:t>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Two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lifetimes of planning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Specialized expertise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Roadmap-  letter of intent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Your wishes for your child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Child’s wishes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Special things to know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Medical Needs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Living arrangement preferences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Professional contacts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1AD80-2C24-4658-B1B8-9D48F8C222D1}" type="slidenum">
              <a:rPr lang="en-US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What about blended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families?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What about siblings? Can and will they help?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Needs are often not equal.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2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1AD80-2C24-4658-B1B8-9D48F8C222D1}" type="slidenum">
              <a:rPr lang="en-US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The sooner you begin to prepare, the sooner you can start to feel confident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assured about the security of your child’s future.</a:t>
            </a:r>
          </a:p>
        </p:txBody>
      </p:sp>
    </p:spTree>
    <p:extLst>
      <p:ext uri="{BB962C8B-B14F-4D97-AF65-F5344CB8AC3E}">
        <p14:creationId xmlns:p14="http://schemas.microsoft.com/office/powerpoint/2010/main" val="80851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5% withdrawal rule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Diversification to reduce risk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Current</a:t>
            </a:r>
            <a:r>
              <a:rPr lang="en-US" baseline="0" dirty="0" smtClean="0"/>
              <a:t> interest rate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CA32C-2C1A-4DCF-830F-5B777426437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5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1AD80-2C24-4658-B1B8-9D48F8C222D1}" type="slidenum">
              <a:rPr lang="en-US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tx1"/>
                </a:solidFill>
              </a:rPr>
              <a:t>Family</a:t>
            </a:r>
            <a:r>
              <a:rPr lang="en-US" sz="1600" kern="1200" baseline="0" dirty="0" smtClean="0">
                <a:solidFill>
                  <a:schemeClr val="tx1"/>
                </a:solidFill>
              </a:rPr>
              <a:t> can help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kern="1200" baseline="0" dirty="0" smtClean="0">
                <a:solidFill>
                  <a:schemeClr val="tx1"/>
                </a:solidFill>
              </a:rPr>
              <a:t>Education for family to protect government benefits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kern="1200" baseline="0" dirty="0" smtClean="0">
                <a:solidFill>
                  <a:schemeClr val="tx1"/>
                </a:solidFill>
              </a:rPr>
              <a:t>Legacy ideas for grand parents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kern="1200" baseline="0" dirty="0" smtClean="0">
                <a:solidFill>
                  <a:schemeClr val="tx1"/>
                </a:solidFill>
              </a:rPr>
              <a:t>Grants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kern="1200" baseline="0" dirty="0" smtClean="0">
                <a:solidFill>
                  <a:schemeClr val="tx1"/>
                </a:solidFill>
              </a:rPr>
              <a:t>Autism Society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kern="1200" baseline="0" dirty="0" smtClean="0">
                <a:solidFill>
                  <a:schemeClr val="tx1"/>
                </a:solidFill>
              </a:rPr>
              <a:t>Autism Speaks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kern="1200" baseline="0" dirty="0" smtClean="0">
                <a:solidFill>
                  <a:schemeClr val="tx1"/>
                </a:solidFill>
              </a:rPr>
              <a:t>ARC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kern="1200" baseline="0" dirty="0" smtClean="0">
                <a:solidFill>
                  <a:schemeClr val="tx1"/>
                </a:solidFill>
              </a:rPr>
              <a:t>Many others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kern="1200" baseline="0" dirty="0" smtClean="0">
                <a:solidFill>
                  <a:schemeClr val="tx1"/>
                </a:solidFill>
              </a:rPr>
              <a:t>Waivers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kern="1200" baseline="0" dirty="0" smtClean="0">
                <a:solidFill>
                  <a:schemeClr val="tx1"/>
                </a:solidFill>
              </a:rPr>
              <a:t>Respite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kern="1200" baseline="0" dirty="0" smtClean="0">
                <a:solidFill>
                  <a:schemeClr val="tx1"/>
                </a:solidFill>
              </a:rPr>
              <a:t>Housing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kern="1200" baseline="0" dirty="0" smtClean="0">
                <a:solidFill>
                  <a:schemeClr val="tx1"/>
                </a:solidFill>
              </a:rPr>
              <a:t>Long waiting period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kern="1200" baseline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kern="1200" baseline="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kern="1200" baseline="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kern="120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1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Many families are reluctant to begin the planning process because it’s simply too overwhelming for those who already have little or no time to spare.  Too busy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Scared to make the wrong choice.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Don’t know where to start.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Not sure what you really need.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CA32C-2C1A-4DCF-830F-5B777426437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 userDrawn="1"/>
        </p:nvSpPr>
        <p:spPr bwMode="auto">
          <a:xfrm rot="10800000"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2C2"/>
              </a:gs>
              <a:gs pos="100000">
                <a:srgbClr val="002F5F"/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1" name="Picture 10" descr="MLWM_signature_R_K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971032"/>
            <a:ext cx="178593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4585855" cy="1275533"/>
          </a:xfrm>
        </p:spPr>
        <p:txBody>
          <a:bodyPr/>
          <a:lstStyle>
            <a:lvl1pPr marL="0" indent="0">
              <a:defRPr sz="2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2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3840480"/>
            <a:ext cx="2181225" cy="548640"/>
          </a:xfrm>
          <a:prstGeom prst="rect">
            <a:avLst/>
          </a:prstGeom>
        </p:spPr>
        <p:txBody>
          <a:bodyPr lIns="0" tIns="0" rIns="0" bIns="0" anchor="b"/>
          <a:lstStyle>
            <a:lvl1pPr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" name="Picture 1" descr="merrill_lo1_ko_lg_bull_art.eps"/>
          <p:cNvPicPr>
            <a:picLocks noChangeAspect="1"/>
          </p:cNvPicPr>
          <p:nvPr userDrawn="1"/>
        </p:nvPicPr>
        <p:blipFill>
          <a:blip r:embed="rId3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3" b="10088"/>
          <a:stretch>
            <a:fillRect/>
          </a:stretch>
        </p:blipFill>
        <p:spPr>
          <a:xfrm>
            <a:off x="4937998" y="1731818"/>
            <a:ext cx="4206002" cy="51261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"/>
          <p:cNvSpPr txBox="1">
            <a:spLocks noChangeArrowheads="1"/>
          </p:cNvSpPr>
          <p:nvPr userDrawn="1"/>
        </p:nvSpPr>
        <p:spPr bwMode="auto">
          <a:xfrm>
            <a:off x="2525713" y="5246254"/>
            <a:ext cx="6169025" cy="14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 anchor="b"/>
          <a:lstStyle/>
          <a:p>
            <a:pPr>
              <a:spcBef>
                <a:spcPct val="30000"/>
              </a:spcBef>
              <a:buClrTx/>
              <a:buFontTx/>
              <a:buNone/>
              <a:tabLst>
                <a:tab pos="4229100" algn="ctr"/>
                <a:tab pos="6053138" algn="l"/>
              </a:tabLst>
              <a:defRPr/>
            </a:pPr>
            <a:r>
              <a:rPr lang="en-US" sz="800" spc="-10" baseline="0" dirty="0" smtClean="0">
                <a:latin typeface="Arial" charset="0"/>
              </a:rPr>
              <a:t>Merrill Lynch Wealth Management makes available products and services offered by Merrill Lynch, Pierce, Fenner &amp; Smith Incorporated (“MLPF&amp;S”), a registered broker-dealer and member SIPC, and other subsidiaries of Bank of America Corporation (“BAC”).</a:t>
            </a:r>
          </a:p>
          <a:p>
            <a:pPr>
              <a:spcBef>
                <a:spcPct val="30000"/>
              </a:spcBef>
              <a:buClrTx/>
              <a:buFontTx/>
              <a:buNone/>
              <a:tabLst>
                <a:tab pos="4229100" algn="ctr"/>
                <a:tab pos="6053138" algn="l"/>
              </a:tabLst>
              <a:defRPr/>
            </a:pPr>
            <a:r>
              <a:rPr lang="en-US" sz="800" dirty="0" smtClean="0">
                <a:latin typeface="Arial" charset="0"/>
              </a:rPr>
              <a:t>Trust and fiduciary services are provided by Merrill Lynch Trust Company, a division of Bank of America, N.A., member FDIC, a wholly owned subsidiary of BAC.  </a:t>
            </a:r>
          </a:p>
          <a:p>
            <a:pPr>
              <a:spcBef>
                <a:spcPct val="30000"/>
              </a:spcBef>
              <a:spcAft>
                <a:spcPts val="2000"/>
              </a:spcAft>
              <a:buClrTx/>
              <a:buFontTx/>
              <a:buNone/>
              <a:tabLst>
                <a:tab pos="4229100" algn="ctr"/>
                <a:tab pos="6053138" algn="l"/>
              </a:tabLst>
              <a:defRPr/>
            </a:pPr>
            <a:r>
              <a:rPr lang="en-US" sz="800" dirty="0" smtClean="0">
                <a:latin typeface="Arial" charset="0"/>
              </a:rPr>
              <a:t>Investment </a:t>
            </a:r>
            <a:r>
              <a:rPr lang="en-US" sz="800" dirty="0">
                <a:latin typeface="Arial" charset="0"/>
              </a:rPr>
              <a:t>products</a:t>
            </a:r>
            <a:r>
              <a:rPr lang="en-US" sz="800" dirty="0" smtClean="0">
                <a:latin typeface="Arial" charset="0"/>
              </a:rPr>
              <a:t>:</a:t>
            </a:r>
          </a:p>
          <a:p>
            <a:pPr>
              <a:spcBef>
                <a:spcPct val="30000"/>
              </a:spcBef>
              <a:spcAft>
                <a:spcPct val="50000"/>
              </a:spcAft>
              <a:buClrTx/>
              <a:buFontTx/>
              <a:buNone/>
              <a:tabLst>
                <a:tab pos="4229100" algn="ctr"/>
                <a:tab pos="6053138" algn="l"/>
              </a:tabLst>
              <a:defRPr/>
            </a:pPr>
            <a:r>
              <a:rPr lang="en-US" sz="800" dirty="0" smtClean="0">
                <a:latin typeface="Arial" charset="0"/>
              </a:rPr>
              <a:t>MLPF&amp;S and Bank of America, N.A., make available investment products sponsored, managed, distributed or provided by companies that are affiliates of BAC or in which BAC has a substantial economic interest, including </a:t>
            </a:r>
            <a:r>
              <a:rPr lang="en-US" sz="800" dirty="0" err="1" smtClean="0">
                <a:latin typeface="Arial" charset="0"/>
              </a:rPr>
              <a:t>BofA</a:t>
            </a:r>
            <a:r>
              <a:rPr lang="en-US" sz="800" baseline="30000" dirty="0" err="1" smtClean="0">
                <a:latin typeface="Arial" charset="0"/>
              </a:rPr>
              <a:t>TM</a:t>
            </a:r>
            <a:r>
              <a:rPr lang="en-US" sz="800" dirty="0" smtClean="0">
                <a:latin typeface="Arial" charset="0"/>
              </a:rPr>
              <a:t> Global Capital Management. </a:t>
            </a:r>
            <a:endParaRPr lang="en-US" sz="800" b="1" dirty="0">
              <a:latin typeface="Arial" charset="0"/>
            </a:endParaRPr>
          </a:p>
        </p:txBody>
      </p:sp>
      <p:graphicFrame>
        <p:nvGraphicFramePr>
          <p:cNvPr id="8" name="Group 34"/>
          <p:cNvGraphicFramePr>
            <a:graphicFrameLocks noGrp="1"/>
          </p:cNvGraphicFramePr>
          <p:nvPr userDrawn="1"/>
        </p:nvGraphicFramePr>
        <p:xfrm>
          <a:off x="2570161" y="6129454"/>
          <a:ext cx="6124577" cy="213360"/>
        </p:xfrm>
        <a:graphic>
          <a:graphicData uri="http://schemas.openxmlformats.org/drawingml/2006/table">
            <a:tbl>
              <a:tblPr/>
              <a:tblGrid>
                <a:gridCol w="2070137"/>
                <a:gridCol w="2068583"/>
                <a:gridCol w="1985857"/>
              </a:tblGrid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rgbClr val="0052C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 Not FDIC Insured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rgbClr val="0052C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 Not Bank Guaranteed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15000"/>
                        </a:spcAft>
                        <a:buClr>
                          <a:srgbClr val="0052C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 Lose Value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 rot="10800000"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2C2"/>
              </a:gs>
              <a:gs pos="100000">
                <a:srgbClr val="002F5F"/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 descr="MLWM_signature_R_K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88" y="6071616"/>
            <a:ext cx="178593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errill_lo1_ko_lg_bull_art.eps"/>
          <p:cNvPicPr>
            <a:picLocks noChangeAspect="1"/>
          </p:cNvPicPr>
          <p:nvPr userDrawn="1"/>
        </p:nvPicPr>
        <p:blipFill>
          <a:blip r:embed="rId3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3" b="10088"/>
          <a:stretch>
            <a:fillRect/>
          </a:stretch>
        </p:blipFill>
        <p:spPr>
          <a:xfrm>
            <a:off x="4087368" y="695088"/>
            <a:ext cx="5056632" cy="6162911"/>
          </a:xfrm>
          <a:prstGeom prst="rect">
            <a:avLst/>
          </a:prstGeom>
        </p:spPr>
      </p:pic>
      <p:sp>
        <p:nvSpPr>
          <p:cNvPr id="1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3600"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584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7" y="1828801"/>
            <a:ext cx="8216467" cy="3931920"/>
          </a:xfrm>
        </p:spPr>
        <p:txBody>
          <a:bodyPr/>
          <a:lstStyle>
            <a:lvl1pPr>
              <a:defRPr b="1">
                <a:solidFill>
                  <a:srgbClr val="0052C2"/>
                </a:solidFill>
                <a:latin typeface="Arial"/>
                <a:cs typeface="Arial"/>
              </a:defRPr>
            </a:lvl1pPr>
            <a:lvl2pPr>
              <a:buFont typeface="Times New Roman" pitchFamily="18" charset="0"/>
              <a:buChar char="▪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8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584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7" y="1828800"/>
            <a:ext cx="8174903" cy="3931920"/>
          </a:xfrm>
        </p:spPr>
        <p:txBody>
          <a:bodyPr/>
          <a:lstStyle>
            <a:lvl1pPr>
              <a:defRPr sz="1600" b="1">
                <a:solidFill>
                  <a:srgbClr val="0052C2"/>
                </a:solidFill>
                <a:latin typeface="Arial"/>
                <a:cs typeface="Arial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0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58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7" y="1828800"/>
            <a:ext cx="8174903" cy="3931920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9728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2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7" y="1828800"/>
            <a:ext cx="8216467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25880"/>
          </a:xfrm>
          <a:prstGeom prst="rect">
            <a:avLst/>
          </a:prstGeom>
          <a:gradFill rotWithShape="1">
            <a:gsLst>
              <a:gs pos="0">
                <a:srgbClr val="0052C2"/>
              </a:gs>
              <a:gs pos="100000">
                <a:srgbClr val="002F5F"/>
              </a:gs>
            </a:gsLst>
            <a:lin ang="162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7" name="Picture 6" descr="bac_merrill_lo1_rgb_wealth_mgmt_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0" y="6067893"/>
            <a:ext cx="1803401" cy="5733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5" r:id="rId2"/>
    <p:sldLayoutId id="2147483699" r:id="rId3"/>
    <p:sldLayoutId id="2147483697" r:id="rId4"/>
    <p:sldLayoutId id="2147483698" r:id="rId5"/>
    <p:sldLayoutId id="2147483674" r:id="rId6"/>
    <p:sldLayoutId id="2147483678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2C2"/>
        </a:buClr>
        <a:buSzPct val="110000"/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233363" algn="l" rtl="0" eaLnBrk="0" fontAlgn="base" hangingPunct="0">
        <a:spcBef>
          <a:spcPct val="20000"/>
        </a:spcBef>
        <a:spcAft>
          <a:spcPct val="0"/>
        </a:spcAft>
        <a:buClr>
          <a:srgbClr val="0052C2"/>
        </a:buClr>
        <a:buSzPct val="100000"/>
        <a:buFont typeface="Times New Roman" pitchFamily="18" charset="0"/>
        <a:buChar char="▪"/>
        <a:defRPr sz="2000">
          <a:solidFill>
            <a:schemeClr val="tx1"/>
          </a:solidFill>
          <a:latin typeface="+mn-lt"/>
          <a:cs typeface="+mn-cs"/>
        </a:defRPr>
      </a:lvl2pPr>
      <a:lvl3pPr marL="739775" indent="-277813" algn="l" rtl="0" eaLnBrk="0" fontAlgn="base" hangingPunct="0">
        <a:spcBef>
          <a:spcPts val="480"/>
        </a:spcBef>
        <a:spcAft>
          <a:spcPct val="0"/>
        </a:spcAft>
        <a:buSzPct val="85000"/>
        <a:buFont typeface="Lucida Grande"/>
        <a:buChar char="—"/>
        <a:defRPr sz="2000">
          <a:solidFill>
            <a:schemeClr val="tx1"/>
          </a:solidFill>
          <a:latin typeface="+mn-lt"/>
          <a:cs typeface="+mn-cs"/>
        </a:defRPr>
      </a:lvl3pPr>
      <a:lvl4pPr marL="1033463" indent="-179388" algn="l" rtl="0" eaLnBrk="0" fontAlgn="base" hangingPunct="0">
        <a:spcBef>
          <a:spcPts val="48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1379538" indent="-182563" algn="l" rtl="0" eaLnBrk="0" fontAlgn="base" hangingPunct="0">
        <a:spcBef>
          <a:spcPts val="48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1836738" indent="-182563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293938" indent="-182563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751138" indent="-182563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208338" indent="-182563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05" name="Rectangle 445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gradFill rotWithShape="1">
            <a:gsLst>
              <a:gs pos="0">
                <a:srgbClr val="0052C2"/>
              </a:gs>
              <a:gs pos="100000">
                <a:srgbClr val="002F5F"/>
              </a:gs>
            </a:gsLst>
            <a:lin ang="16200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 userDrawn="1"/>
        </p:nvSpPr>
        <p:spPr bwMode="auto">
          <a:xfrm>
            <a:off x="484909" y="4605501"/>
            <a:ext cx="8190779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spcBef>
                <a:spcPts val="0"/>
              </a:spcBef>
              <a:spcAft>
                <a:spcPts val="200"/>
              </a:spcAft>
              <a:buClrTx/>
              <a:buFontTx/>
              <a:buNone/>
              <a:tabLst>
                <a:tab pos="4229100" algn="ctr"/>
                <a:tab pos="6053138" algn="l"/>
              </a:tabLst>
              <a:defRPr/>
            </a:pPr>
            <a:r>
              <a:rPr lang="en-US" altLang="en-US" sz="900" dirty="0" smtClean="0">
                <a:latin typeface="Arial" charset="0"/>
              </a:rPr>
              <a:t> </a:t>
            </a:r>
            <a:endParaRPr lang="en-US" sz="900" dirty="0">
              <a:latin typeface="Arial" charset="0"/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ClrTx/>
              <a:buFontTx/>
              <a:buNone/>
              <a:tabLst>
                <a:tab pos="4229100" algn="ctr"/>
                <a:tab pos="6053138" algn="l"/>
              </a:tabLst>
              <a:defRPr/>
            </a:pPr>
            <a:r>
              <a:rPr lang="en-US" altLang="en-US" sz="900" dirty="0" smtClean="0">
                <a:latin typeface="Arial" charset="0"/>
              </a:rPr>
              <a:t>Merrill Lynch, Merrill Lynch Wealth Management, the Bull Symbol, Cash Management Account, Financial Foundation, Trust Administrative Advantage are registered trademarks of Bank of America Corporation.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ClrTx/>
              <a:buFontTx/>
              <a:buNone/>
              <a:tabLst>
                <a:tab pos="4229100" algn="ctr"/>
                <a:tab pos="6053138" algn="l"/>
              </a:tabLst>
              <a:defRPr/>
            </a:pPr>
            <a:r>
              <a:rPr lang="en-US" altLang="en-US" sz="900" dirty="0" smtClean="0">
                <a:latin typeface="Arial" charset="0"/>
              </a:rPr>
              <a:t>© </a:t>
            </a:r>
            <a:r>
              <a:rPr lang="en-US" altLang="en-US" sz="900" dirty="0">
                <a:latin typeface="Arial" charset="0"/>
              </a:rPr>
              <a:t>2012 Bank of America Corporation. All rights reserved. </a:t>
            </a:r>
          </a:p>
          <a:p>
            <a:pPr>
              <a:spcBef>
                <a:spcPts val="0"/>
              </a:spcBef>
              <a:spcAft>
                <a:spcPts val="200"/>
              </a:spcAft>
              <a:tabLst>
                <a:tab pos="4232275" algn="ctr"/>
                <a:tab pos="8686800" algn="r"/>
              </a:tabLst>
              <a:defRPr/>
            </a:pPr>
            <a:r>
              <a:rPr lang="en-US" sz="900" dirty="0" smtClean="0">
                <a:latin typeface="Arial" charset="0"/>
              </a:rPr>
              <a:t>PPT-06-12-0327</a:t>
            </a:r>
            <a:r>
              <a:rPr lang="en-US" sz="900" dirty="0">
                <a:latin typeface="Arial" charset="0"/>
              </a:rPr>
              <a:t>	</a:t>
            </a:r>
            <a:r>
              <a:rPr lang="en-US" sz="900" dirty="0" smtClean="0">
                <a:latin typeface="Arial" charset="0"/>
              </a:rPr>
              <a:t>ARP676V7      	Code 312514-0612</a:t>
            </a:r>
            <a:endParaRPr lang="en-US" sz="900" dirty="0">
              <a:latin typeface="Arial" charset="0"/>
            </a:endParaRPr>
          </a:p>
        </p:txBody>
      </p:sp>
      <p:pic>
        <p:nvPicPr>
          <p:cNvPr id="2" name="Picture 1" descr="merrill_potra_lo1_rgb293_h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57" y="6288076"/>
            <a:ext cx="3689168" cy="133697"/>
          </a:xfrm>
          <a:prstGeom prst="rect">
            <a:avLst/>
          </a:prstGeom>
        </p:spPr>
      </p:pic>
      <p:pic>
        <p:nvPicPr>
          <p:cNvPr id="9" name="Picture 8" descr="bac_merrill_lo1_rgb_wealth_mgmt_r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0" y="6060192"/>
            <a:ext cx="1803401" cy="5733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Families of Children</a:t>
            </a:r>
            <a:br>
              <a:rPr lang="en-US" dirty="0"/>
            </a:br>
            <a:r>
              <a:rPr lang="en-US" dirty="0"/>
              <a:t>With Disabilities Program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6165" y="2277034"/>
            <a:ext cx="8220635" cy="3603814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Special Needs </a:t>
            </a:r>
            <a:r>
              <a:rPr lang="en-US" dirty="0" smtClean="0">
                <a:latin typeface="+mn-lt"/>
              </a:rPr>
              <a:t>Planning Group</a:t>
            </a:r>
            <a:endParaRPr lang="en-US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n-lt"/>
              </a:rPr>
              <a:t>Merrill Lynch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+mn-lt"/>
              </a:rPr>
              <a:t>1152 15</a:t>
            </a:r>
            <a:r>
              <a:rPr lang="en-US" sz="1400" b="1" baseline="30000" dirty="0">
                <a:latin typeface="+mn-lt"/>
              </a:rPr>
              <a:t>th</a:t>
            </a:r>
            <a:r>
              <a:rPr lang="en-US" sz="1400" b="1" dirty="0">
                <a:latin typeface="+mn-lt"/>
              </a:rPr>
              <a:t> Street N.W.  Washington DC  20005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latin typeface="+mn-lt"/>
              </a:rPr>
              <a:t>202-659-6138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000" b="1" dirty="0">
                <a:latin typeface="+mj-lt"/>
              </a:rPr>
              <a:t>Mark Friese</a:t>
            </a:r>
            <a:r>
              <a:rPr lang="en-US" sz="1000" b="1" dirty="0" smtClean="0">
                <a:latin typeface="+mj-lt"/>
              </a:rPr>
              <a:t>,</a:t>
            </a:r>
            <a:r>
              <a:rPr lang="en-US" sz="1000" b="1" i="1" dirty="0" smtClean="0">
                <a:latin typeface="+mj-lt"/>
              </a:rPr>
              <a:t> </a:t>
            </a:r>
            <a:r>
              <a:rPr lang="en-US" sz="1000" b="1" i="1" dirty="0">
                <a:latin typeface="+mj-lt"/>
              </a:rPr>
              <a:t>CRPC. </a:t>
            </a:r>
            <a:r>
              <a:rPr lang="en-US" sz="1000" b="1" i="1" dirty="0" smtClean="0">
                <a:latin typeface="+mj-lt"/>
              </a:rPr>
              <a:t>CSNA </a:t>
            </a:r>
            <a:r>
              <a:rPr lang="en-US" sz="1000" b="1" i="1" dirty="0">
                <a:latin typeface="+mj-lt"/>
              </a:rPr>
              <a:t>First Vice President</a:t>
            </a:r>
            <a:r>
              <a:rPr lang="en-US" sz="1000" b="1" dirty="0">
                <a:latin typeface="+mj-lt"/>
              </a:rPr>
              <a:t>, Wealth Management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000" b="1" dirty="0" smtClean="0">
                <a:latin typeface="+mj-lt"/>
              </a:rPr>
              <a:t>Chase Phillips, </a:t>
            </a:r>
            <a:r>
              <a:rPr lang="en-US" sz="1000" b="1" dirty="0">
                <a:latin typeface="+mj-lt"/>
              </a:rPr>
              <a:t>Financial Advisor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000" b="1" dirty="0" smtClean="0">
                <a:latin typeface="+mj-lt"/>
              </a:rPr>
              <a:t>Talya Bock, CFP, </a:t>
            </a:r>
            <a:r>
              <a:rPr lang="en-US" sz="1000" b="1" dirty="0">
                <a:latin typeface="+mj-lt"/>
              </a:rPr>
              <a:t>CSNA,  Financial Advisor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000" b="1" dirty="0">
                <a:latin typeface="+mj-lt"/>
              </a:rPr>
              <a:t>Email:  Mark_Friese@ml.com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000" b="1" dirty="0">
                <a:latin typeface="+mj-lt"/>
              </a:rPr>
              <a:t>Fax:  202-609-9374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187" y="1828800"/>
            <a:ext cx="4241817" cy="3931920"/>
          </a:xfrm>
        </p:spPr>
        <p:txBody>
          <a:bodyPr/>
          <a:lstStyle>
            <a:lvl1pPr>
              <a:defRPr b="1">
                <a:solidFill>
                  <a:srgbClr val="0052C2"/>
                </a:solidFill>
                <a:latin typeface="Arial"/>
                <a:cs typeface="Arial"/>
              </a:defRPr>
            </a:lvl1pPr>
          </a:lstStyle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How would your child’s quality of life change if you no longer provided these funds?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How much of your total estate would you need to leave behind for your child’s care?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How confident are you in your own retirement plans, that you are on track?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Style Questions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78" y="1828800"/>
            <a:ext cx="3880022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0052C2"/>
                </a:solidFill>
                <a:latin typeface="Arial"/>
                <a:cs typeface="Arial"/>
              </a:defRPr>
            </a:lvl1pPr>
          </a:lstStyle>
          <a:p>
            <a:pPr marL="0" lvl="0" indent="0" eaLnBrk="1" hangingPunct="1">
              <a:spcAft>
                <a:spcPct val="50000"/>
              </a:spcAft>
              <a:buClr>
                <a:srgbClr val="AA9D92"/>
              </a:buClr>
              <a:buSzTx/>
            </a:pPr>
            <a:r>
              <a:rPr lang="en-US" kern="1200" spc="-10" dirty="0">
                <a:latin typeface="Arial" pitchFamily="34" charset="0"/>
                <a:cs typeface="Arial" pitchFamily="34" charset="0"/>
              </a:rPr>
              <a:t>Have you made adequate preparations for your child’s lifetime care?</a:t>
            </a:r>
          </a:p>
          <a:p>
            <a:pPr marL="347472" lvl="1" indent="-228600" defTabSz="914400" eaLnBrk="1" hangingPunct="1">
              <a:spcBef>
                <a:spcPts val="475"/>
              </a:spcBef>
            </a:pP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Few families of children with disabilities have a financial strategy </a:t>
            </a:r>
            <a:b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 place today.</a:t>
            </a:r>
          </a:p>
          <a:p>
            <a:pPr marL="347472" lvl="1" indent="-228600" defTabSz="914400" eaLnBrk="1" hangingPunct="1">
              <a:spcBef>
                <a:spcPts val="475"/>
              </a:spcBef>
            </a:pP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The consequences for a child with a disability could be tragic </a:t>
            </a:r>
            <a:b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if families aren’t prepared</a:t>
            </a: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347472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Parents are getting older, and many persons with disabilities are still living at home.</a:t>
            </a:r>
            <a:endParaRPr lang="en-US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Preparing for the future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54" y="4188941"/>
            <a:ext cx="3737120" cy="24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4738" y="246185"/>
            <a:ext cx="7702062" cy="363416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How much is enough?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6" name="Picture 5" descr="PPTGraphicRemad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5" y="738555"/>
            <a:ext cx="8915400" cy="58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187" y="1828800"/>
            <a:ext cx="4241817" cy="4090086"/>
          </a:xfrm>
        </p:spPr>
        <p:txBody>
          <a:bodyPr/>
          <a:lstStyle>
            <a:lvl1pPr>
              <a:defRPr b="1">
                <a:solidFill>
                  <a:srgbClr val="0052C2"/>
                </a:solidFill>
                <a:latin typeface="Arial"/>
                <a:cs typeface="Arial"/>
              </a:defRPr>
            </a:lvl1pPr>
          </a:lstStyle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Potential resources</a:t>
            </a:r>
          </a:p>
          <a:p>
            <a:pPr marL="620712" lvl="2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Family</a:t>
            </a:r>
          </a:p>
          <a:p>
            <a:pPr marL="620712" lvl="2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Current assets</a:t>
            </a:r>
          </a:p>
          <a:p>
            <a:pPr marL="914400" lvl="3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401(k)</a:t>
            </a:r>
          </a:p>
          <a:p>
            <a:pPr marL="914400" lvl="3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Insurance</a:t>
            </a:r>
          </a:p>
          <a:p>
            <a:pPr marL="914400" lvl="3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Investments</a:t>
            </a:r>
          </a:p>
          <a:p>
            <a:pPr marL="228600" lvl="1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Grants</a:t>
            </a:r>
          </a:p>
          <a:p>
            <a:pPr marL="228600" lvl="1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Waivers</a:t>
            </a:r>
          </a:p>
          <a:p>
            <a:pPr marL="228600" lvl="1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Government programs</a:t>
            </a:r>
          </a:p>
          <a:p>
            <a:pPr marL="620712" lvl="2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SSI</a:t>
            </a:r>
          </a:p>
          <a:p>
            <a:pPr marL="620712" lvl="2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ABLE</a:t>
            </a:r>
          </a:p>
          <a:p>
            <a:pPr marL="392112" lvl="2" indent="0" eaLnBrk="1" hangingPunct="1">
              <a:spcBef>
                <a:spcPts val="475"/>
              </a:spcBef>
              <a:buNone/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914400" lvl="3" indent="-228600" eaLnBrk="1" hangingPunct="1">
              <a:spcBef>
                <a:spcPts val="475"/>
              </a:spcBef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392112" lvl="2" indent="0" eaLnBrk="1" hangingPunct="1">
              <a:spcBef>
                <a:spcPts val="475"/>
              </a:spcBef>
              <a:buNone/>
            </a:pP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	</a:t>
            </a: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lvl="1" indent="0" defTabSz="914400" eaLnBrk="1" hangingPunct="1">
              <a:spcBef>
                <a:spcPts val="475"/>
              </a:spcBef>
              <a:buNone/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Finding Gold For Special Needs Families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34" y="1828800"/>
            <a:ext cx="3268818" cy="40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6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many feel overwhelmed ?</a:t>
            </a:r>
            <a:br>
              <a:rPr lang="en-US" dirty="0" smtClean="0"/>
            </a:br>
            <a:r>
              <a:rPr lang="en-US" dirty="0" smtClean="0"/>
              <a:t>“On </a:t>
            </a:r>
            <a:r>
              <a:rPr lang="en-US" dirty="0"/>
              <a:t>your own” approach</a:t>
            </a:r>
          </a:p>
        </p:txBody>
      </p: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805656" y="1894523"/>
            <a:ext cx="7532688" cy="3541712"/>
            <a:chOff x="474" y="1187"/>
            <a:chExt cx="4745" cy="2231"/>
          </a:xfrm>
        </p:grpSpPr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3477" y="2417"/>
              <a:ext cx="518" cy="0"/>
            </a:xfrm>
            <a:prstGeom prst="line">
              <a:avLst/>
            </a:prstGeom>
            <a:noFill/>
            <a:ln w="25400">
              <a:solidFill>
                <a:srgbClr val="0052C2"/>
              </a:solidFill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2269" y="1187"/>
              <a:ext cx="1211" cy="312"/>
            </a:xfrm>
            <a:prstGeom prst="rect">
              <a:avLst/>
            </a:prstGeom>
            <a:solidFill>
              <a:srgbClr val="0052C2">
                <a:alpha val="14902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pPr algn="ctr" eaLnBrk="0" hangingPunct="0">
                <a:lnSpc>
                  <a:spcPct val="90000"/>
                </a:lnSpc>
                <a:spcBef>
                  <a:spcPct val="3500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accent1"/>
                  </a:solidFill>
                  <a:latin typeface="Arial" charset="0"/>
                </a:rPr>
                <a:t>Trustee</a:t>
              </a: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261" y="2169"/>
              <a:ext cx="1203" cy="481"/>
            </a:xfrm>
            <a:prstGeom prst="rect">
              <a:avLst/>
            </a:prstGeom>
            <a:solidFill>
              <a:srgbClr val="0052C2"/>
            </a:solidFill>
            <a:ln w="19050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pPr algn="ctr" eaLnBrk="0" hangingPunct="0">
                <a:lnSpc>
                  <a:spcPct val="90000"/>
                </a:lnSpc>
                <a:spcBef>
                  <a:spcPct val="3500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Arial" charset="0"/>
                </a:rPr>
                <a:t>Parents/Guardians</a:t>
              </a: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874" y="1499"/>
              <a:ext cx="1203" cy="312"/>
            </a:xfrm>
            <a:prstGeom prst="rect">
              <a:avLst/>
            </a:prstGeom>
            <a:solidFill>
              <a:srgbClr val="0052C2">
                <a:alpha val="14902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pPr algn="ctr" eaLnBrk="0" hangingPunct="0">
                <a:lnSpc>
                  <a:spcPct val="90000"/>
                </a:lnSpc>
                <a:spcBef>
                  <a:spcPct val="3500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accent1"/>
                  </a:solidFill>
                  <a:latin typeface="Arial" charset="0"/>
                </a:rPr>
                <a:t>Care Manager</a:t>
              </a: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V="1">
              <a:off x="3310" y="1848"/>
              <a:ext cx="486" cy="288"/>
            </a:xfrm>
            <a:prstGeom prst="line">
              <a:avLst/>
            </a:prstGeom>
            <a:noFill/>
            <a:ln w="25400">
              <a:solidFill>
                <a:srgbClr val="0052C2"/>
              </a:solidFill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1888" y="1846"/>
              <a:ext cx="513" cy="280"/>
            </a:xfrm>
            <a:prstGeom prst="line">
              <a:avLst/>
            </a:prstGeom>
            <a:noFill/>
            <a:ln w="25400">
              <a:solidFill>
                <a:srgbClr val="0052C2"/>
              </a:solidFill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H="1">
              <a:off x="2874" y="1518"/>
              <a:ext cx="4" cy="614"/>
            </a:xfrm>
            <a:prstGeom prst="line">
              <a:avLst/>
            </a:prstGeom>
            <a:noFill/>
            <a:ln w="25400">
              <a:solidFill>
                <a:srgbClr val="0052C2"/>
              </a:solidFill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474" y="2258"/>
              <a:ext cx="1203" cy="312"/>
            </a:xfrm>
            <a:prstGeom prst="rect">
              <a:avLst/>
            </a:prstGeom>
            <a:solidFill>
              <a:srgbClr val="0052C2">
                <a:alpha val="14902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pPr algn="ctr" eaLnBrk="0" hangingPunct="0">
                <a:lnSpc>
                  <a:spcPct val="90000"/>
                </a:lnSpc>
                <a:spcBef>
                  <a:spcPct val="3500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accent1"/>
                  </a:solidFill>
                  <a:latin typeface="Arial" charset="0"/>
                </a:rPr>
                <a:t>Residential</a:t>
              </a:r>
              <a:br>
                <a:rPr lang="en-US" altLang="en-US" sz="1600" dirty="0">
                  <a:solidFill>
                    <a:schemeClr val="accent1"/>
                  </a:solidFill>
                  <a:latin typeface="Arial" charset="0"/>
                </a:rPr>
              </a:br>
              <a:r>
                <a:rPr lang="en-US" altLang="en-US" sz="1600" dirty="0">
                  <a:solidFill>
                    <a:schemeClr val="accent1"/>
                  </a:solidFill>
                  <a:latin typeface="Arial" charset="0"/>
                </a:rPr>
                <a:t>Coordinator</a:t>
              </a: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1461" y="3101"/>
              <a:ext cx="1203" cy="312"/>
            </a:xfrm>
            <a:prstGeom prst="rect">
              <a:avLst/>
            </a:prstGeom>
            <a:solidFill>
              <a:srgbClr val="0052C2">
                <a:alpha val="14902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pPr algn="ctr" eaLnBrk="0" hangingPunct="0">
                <a:lnSpc>
                  <a:spcPct val="90000"/>
                </a:lnSpc>
                <a:spcBef>
                  <a:spcPct val="3500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accent1"/>
                  </a:solidFill>
                  <a:latin typeface="Arial" charset="0"/>
                </a:rPr>
                <a:t>Insurance Agent</a:t>
              </a: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3663" y="1493"/>
              <a:ext cx="1203" cy="312"/>
            </a:xfrm>
            <a:prstGeom prst="rect">
              <a:avLst/>
            </a:prstGeom>
            <a:solidFill>
              <a:srgbClr val="0052C2">
                <a:alpha val="14902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pPr algn="ctr" eaLnBrk="0" hangingPunct="0">
                <a:lnSpc>
                  <a:spcPct val="90000"/>
                </a:lnSpc>
                <a:spcBef>
                  <a:spcPct val="3500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accent1"/>
                  </a:solidFill>
                  <a:latin typeface="Arial" charset="0"/>
                </a:rPr>
                <a:t>Attorney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4016" y="2250"/>
              <a:ext cx="1203" cy="312"/>
            </a:xfrm>
            <a:prstGeom prst="rect">
              <a:avLst/>
            </a:prstGeom>
            <a:solidFill>
              <a:srgbClr val="0052C2">
                <a:alpha val="14902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pPr algn="ctr" eaLnBrk="0" hangingPunct="0">
                <a:lnSpc>
                  <a:spcPct val="90000"/>
                </a:lnSpc>
                <a:spcBef>
                  <a:spcPct val="3500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accent1"/>
                  </a:solidFill>
                  <a:latin typeface="Arial" charset="0"/>
                </a:rPr>
                <a:t>Trust Company</a:t>
              </a: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3121" y="3106"/>
              <a:ext cx="1203" cy="312"/>
            </a:xfrm>
            <a:prstGeom prst="rect">
              <a:avLst/>
            </a:prstGeom>
            <a:solidFill>
              <a:srgbClr val="0052C2">
                <a:alpha val="14902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lIns="45720" rIns="45720" anchor="ctr"/>
            <a:lstStyle/>
            <a:p>
              <a:pPr algn="ctr" eaLnBrk="0" hangingPunct="0">
                <a:lnSpc>
                  <a:spcPct val="90000"/>
                </a:lnSpc>
                <a:spcBef>
                  <a:spcPct val="35000"/>
                </a:spcBef>
                <a:buClrTx/>
                <a:buFontTx/>
                <a:buNone/>
              </a:pPr>
              <a:r>
                <a:rPr lang="en-US" altLang="en-US" sz="1600" dirty="0">
                  <a:solidFill>
                    <a:schemeClr val="accent1"/>
                  </a:solidFill>
                  <a:latin typeface="Arial" charset="0"/>
                </a:rPr>
                <a:t>Financial Advisor</a:t>
              </a:r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H="1" flipV="1">
              <a:off x="1692" y="2436"/>
              <a:ext cx="540" cy="1"/>
            </a:xfrm>
            <a:prstGeom prst="line">
              <a:avLst/>
            </a:prstGeom>
            <a:noFill/>
            <a:ln w="25400">
              <a:solidFill>
                <a:srgbClr val="0052C2"/>
              </a:solidFill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H="1">
              <a:off x="2074" y="2704"/>
              <a:ext cx="427" cy="360"/>
            </a:xfrm>
            <a:prstGeom prst="line">
              <a:avLst/>
            </a:prstGeom>
            <a:noFill/>
            <a:ln w="25400">
              <a:solidFill>
                <a:srgbClr val="0052C2"/>
              </a:solidFill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3297" y="2705"/>
              <a:ext cx="399" cy="369"/>
            </a:xfrm>
            <a:prstGeom prst="line">
              <a:avLst/>
            </a:prstGeom>
            <a:noFill/>
            <a:ln w="25400">
              <a:solidFill>
                <a:srgbClr val="0052C2"/>
              </a:solidFill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Teamwork approach</a:t>
            </a:r>
          </a:p>
        </p:txBody>
      </p:sp>
      <p:pic>
        <p:nvPicPr>
          <p:cNvPr id="24" name="Picture 23" descr="TeamOfSpecialists2.png"/>
          <p:cNvPicPr>
            <a:picLocks noChangeAspect="1"/>
          </p:cNvPicPr>
          <p:nvPr/>
        </p:nvPicPr>
        <p:blipFill>
          <a:blip r:embed="rId3" cstate="print"/>
          <a:srcRect t="9072"/>
          <a:stretch>
            <a:fillRect/>
          </a:stretch>
        </p:blipFill>
        <p:spPr>
          <a:xfrm>
            <a:off x="262574" y="1802971"/>
            <a:ext cx="5792237" cy="30779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12" y="1802971"/>
            <a:ext cx="2928550" cy="3077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187" y="1828800"/>
            <a:ext cx="4241817" cy="3931920"/>
          </a:xfrm>
        </p:spPr>
        <p:txBody>
          <a:bodyPr/>
          <a:lstStyle>
            <a:lvl1pPr>
              <a:defRPr b="1">
                <a:solidFill>
                  <a:srgbClr val="0052C2"/>
                </a:solidFill>
                <a:latin typeface="Arial"/>
                <a:cs typeface="Arial"/>
              </a:defRPr>
            </a:lvl1pPr>
          </a:lstStyle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 good financial strategy can be the foundation of your financial success.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Including the entire family can</a:t>
            </a:r>
            <a:b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make the process harmonious and beneficial for all</a:t>
            </a: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Include the team in the decisions.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Start as early as possible.</a:t>
            </a:r>
          </a:p>
          <a:p>
            <a:pPr marL="0" lvl="1" indent="0" defTabSz="914400" eaLnBrk="1" hangingPunct="1">
              <a:spcBef>
                <a:spcPts val="475"/>
              </a:spcBef>
              <a:buNone/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family-focused strategy</a:t>
            </a:r>
          </a:p>
        </p:txBody>
      </p:sp>
      <p:pic>
        <p:nvPicPr>
          <p:cNvPr id="6" name="Picture 4" descr="G_73213283_RF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6460" y="1899820"/>
            <a:ext cx="3635766" cy="2423287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5492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187" y="1828800"/>
            <a:ext cx="4241817" cy="3756454"/>
          </a:xfrm>
        </p:spPr>
        <p:txBody>
          <a:bodyPr/>
          <a:lstStyle>
            <a:lvl1pPr>
              <a:defRPr b="1">
                <a:solidFill>
                  <a:srgbClr val="0052C2"/>
                </a:solidFill>
                <a:latin typeface="Arial"/>
                <a:cs typeface="Arial"/>
              </a:defRPr>
            </a:lvl1pPr>
          </a:lstStyle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Special Needs Calculator (page 13)</a:t>
            </a:r>
          </a:p>
          <a:p>
            <a:pPr marL="620712" lvl="2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Expected income from child</a:t>
            </a:r>
          </a:p>
          <a:p>
            <a:pPr marL="620712" lvl="2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Projected expenses for child</a:t>
            </a:r>
          </a:p>
          <a:p>
            <a:pPr marL="620712" lvl="2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Parent’s number of year until retirement.</a:t>
            </a:r>
          </a:p>
          <a:p>
            <a:pPr marL="620712" lvl="2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Projects years of income for child with special needs.</a:t>
            </a:r>
          </a:p>
          <a:p>
            <a:pPr marL="620712" lvl="2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Project life expectancy of child with special needs.</a:t>
            </a:r>
          </a:p>
          <a:p>
            <a:pPr marL="228600" lvl="1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Worksheet (page 14-15)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lvl="1" indent="0" defTabSz="914400" eaLnBrk="1" hangingPunct="1">
              <a:spcBef>
                <a:spcPts val="475"/>
              </a:spcBef>
              <a:buNone/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Needs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2" y="2087261"/>
            <a:ext cx="3249827" cy="27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187" y="1828800"/>
            <a:ext cx="4241817" cy="3756454"/>
          </a:xfrm>
        </p:spPr>
        <p:txBody>
          <a:bodyPr/>
          <a:lstStyle>
            <a:lvl1pPr>
              <a:defRPr b="1">
                <a:solidFill>
                  <a:srgbClr val="0052C2"/>
                </a:solidFill>
                <a:latin typeface="Arial"/>
                <a:cs typeface="Arial"/>
              </a:defRPr>
            </a:lvl1pPr>
          </a:lstStyle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Do you work with a professional?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Does that professional know you have a child with special needs?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Were those needs taken into account in your planning?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342900" lvl="1" indent="-342900" eaLnBrk="1" hangingPunct="1">
              <a:spcBef>
                <a:spcPts val="475"/>
              </a:spcBef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Needs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32" y="3805881"/>
            <a:ext cx="6067168" cy="21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274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187" y="1828800"/>
            <a:ext cx="4241817" cy="3756454"/>
          </a:xfrm>
        </p:spPr>
        <p:txBody>
          <a:bodyPr/>
          <a:lstStyle>
            <a:lvl1pPr>
              <a:defRPr b="1">
                <a:solidFill>
                  <a:srgbClr val="0052C2"/>
                </a:solidFill>
                <a:latin typeface="Arial"/>
                <a:cs typeface="Arial"/>
              </a:defRPr>
            </a:lvl1pPr>
          </a:lstStyle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Do you understand the fees that you are paying for asset management?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Are your goals clearly articulated?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Are you on track to reach your goals?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Are you aware of alternative funding options for future needs?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342900" lvl="1" indent="-342900" eaLnBrk="1" hangingPunct="1">
              <a:spcBef>
                <a:spcPts val="475"/>
              </a:spcBef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Needs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96065"/>
            <a:ext cx="3810000" cy="34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73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Families of Children</a:t>
            </a:r>
            <a:br>
              <a:rPr lang="en-US" dirty="0"/>
            </a:br>
            <a:r>
              <a:rPr lang="en-US" dirty="0"/>
              <a:t>With Disabilities Program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6165" y="2277034"/>
            <a:ext cx="8220635" cy="3603814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1000" b="1" dirty="0"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sz="1200" dirty="0"/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6600" dirty="0" smtClean="0"/>
              <a:t>Hello</a:t>
            </a:r>
            <a:endParaRPr lang="en-US" sz="6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3997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187" y="1828800"/>
            <a:ext cx="4241817" cy="3756454"/>
          </a:xfrm>
        </p:spPr>
        <p:txBody>
          <a:bodyPr/>
          <a:lstStyle>
            <a:lvl1pPr>
              <a:defRPr b="1">
                <a:solidFill>
                  <a:srgbClr val="0052C2"/>
                </a:solidFill>
                <a:latin typeface="Arial"/>
                <a:cs typeface="Arial"/>
              </a:defRPr>
            </a:lvl1pPr>
          </a:lstStyle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Beneficiary checklist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Don’t assume anything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Educate outside family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Understand how different assets will pass to the next generation.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342900" lvl="1" indent="-342900" eaLnBrk="1" hangingPunct="1">
              <a:spcBef>
                <a:spcPts val="475"/>
              </a:spcBef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Organized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04" y="2113005"/>
            <a:ext cx="3924300" cy="324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0626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187" y="1828800"/>
            <a:ext cx="4241817" cy="3756454"/>
          </a:xfrm>
        </p:spPr>
        <p:txBody>
          <a:bodyPr/>
          <a:lstStyle>
            <a:lvl1pPr>
              <a:defRPr b="1">
                <a:solidFill>
                  <a:srgbClr val="0052C2"/>
                </a:solidFill>
                <a:latin typeface="Arial"/>
                <a:cs typeface="Arial"/>
              </a:defRPr>
            </a:lvl1pPr>
          </a:lstStyle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Waiting can create significant issues.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Waiting can cost you money.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Waiting might make you ineligible for some funding options.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Waiting is not fair to your family.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342900" lvl="1" indent="-342900" eaLnBrk="1" hangingPunct="1">
              <a:spcBef>
                <a:spcPts val="475"/>
              </a:spcBef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Started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02" y="2582561"/>
            <a:ext cx="3267075" cy="36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187" y="1828800"/>
            <a:ext cx="4241817" cy="3756454"/>
          </a:xfrm>
        </p:spPr>
        <p:txBody>
          <a:bodyPr/>
          <a:lstStyle>
            <a:lvl1pPr>
              <a:defRPr b="1">
                <a:solidFill>
                  <a:srgbClr val="0052C2"/>
                </a:solidFill>
                <a:latin typeface="Arial"/>
                <a:cs typeface="Arial"/>
              </a:defRPr>
            </a:lvl1pPr>
          </a:lstStyle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0" lvl="1" indent="0" defTabSz="914400" eaLnBrk="1" hangingPunct="1">
              <a:spcBef>
                <a:spcPts val="475"/>
              </a:spcBef>
              <a:buNone/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342900" lvl="1" indent="-342900" eaLnBrk="1" hangingPunct="1">
              <a:spcBef>
                <a:spcPts val="475"/>
              </a:spcBef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Pitfalls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8" y="1828800"/>
            <a:ext cx="4510882" cy="39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187" y="1828800"/>
            <a:ext cx="4241817" cy="3756454"/>
          </a:xfrm>
        </p:spPr>
        <p:txBody>
          <a:bodyPr/>
          <a:lstStyle>
            <a:lvl1pPr>
              <a:defRPr b="1">
                <a:solidFill>
                  <a:srgbClr val="0052C2"/>
                </a:solidFill>
                <a:latin typeface="Arial"/>
                <a:cs typeface="Arial"/>
              </a:defRPr>
            </a:lvl1pPr>
          </a:lstStyle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342900" lvl="1" indent="-342900" eaLnBrk="1" hangingPunct="1">
              <a:spcBef>
                <a:spcPts val="475"/>
              </a:spcBef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Questions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7" y="1828800"/>
            <a:ext cx="7006281" cy="37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84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 Pillars of Special Needs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="0" dirty="0" smtClean="0">
              <a:latin typeface="+mn-lt"/>
            </a:endParaRPr>
          </a:p>
          <a:p>
            <a:endParaRPr lang="en-US" b="0" dirty="0">
              <a:latin typeface="+mn-lt"/>
            </a:endParaRPr>
          </a:p>
          <a:p>
            <a:endParaRPr lang="en-US" b="0" dirty="0" smtClean="0">
              <a:latin typeface="+mn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Government Benefits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Legal Planning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Family Communication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Financial Planning</a:t>
            </a:r>
            <a:endParaRPr lang="en-US" sz="2000" b="0" dirty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28" y="2154477"/>
            <a:ext cx="3252592" cy="43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9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Government Benefits/Company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marL="461962" lvl="2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SSI, SSDI, Medicaid, </a:t>
            </a:r>
          </a:p>
          <a:p>
            <a:pPr marL="461962" lvl="2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Medicare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Education of local benefits </a:t>
            </a:r>
          </a:p>
          <a:p>
            <a:pPr marL="461962" lvl="2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such as Medicaid waivers, </a:t>
            </a:r>
          </a:p>
          <a:p>
            <a:pPr marL="461962" lvl="2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Autism waivers, DORS, </a:t>
            </a:r>
          </a:p>
          <a:p>
            <a:pPr marL="461962" lvl="2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employment training, etc.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Local benefits: micro grants, </a:t>
            </a:r>
          </a:p>
          <a:p>
            <a:pPr marL="461962" lvl="2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home share programs, non-profit </a:t>
            </a:r>
          </a:p>
          <a:p>
            <a:pPr marL="461962" lvl="2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b="0" dirty="0" smtClean="0">
                <a:solidFill>
                  <a:srgbClr val="000000"/>
                </a:solidFill>
                <a:latin typeface="+mn-lt"/>
              </a:rPr>
              <a:t>benefits</a:t>
            </a:r>
            <a:endParaRPr lang="en-US" sz="2000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67" y="1928903"/>
            <a:ext cx="4455337" cy="295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7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Legal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Wills, Trusts, Special Needs Trusts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Powers of attorney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Medical directives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Tax planning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err="1" smtClean="0"/>
              <a:t>Gaurdianship</a:t>
            </a:r>
            <a:r>
              <a:rPr lang="en-US" sz="2000" dirty="0" smtClean="0"/>
              <a:t> and alternatives to </a:t>
            </a:r>
          </a:p>
          <a:p>
            <a:pPr marL="461962" lvl="2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guardianship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89" y="3231715"/>
            <a:ext cx="3995991" cy="26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5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Family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Family Education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Letters of intent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Beneficiary designations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Special needs workbook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1" y="2442575"/>
            <a:ext cx="4921108" cy="24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Financial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Cash flow planning and funding the special needs trust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Permanent life insurance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Investment management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529 ABLE accounts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08" y="2744235"/>
            <a:ext cx="3810868" cy="389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2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187" y="1828800"/>
            <a:ext cx="4241817" cy="3931920"/>
          </a:xfrm>
        </p:spPr>
        <p:txBody>
          <a:bodyPr/>
          <a:lstStyle>
            <a:lvl1pPr>
              <a:defRPr b="1">
                <a:solidFill>
                  <a:srgbClr val="0052C2"/>
                </a:solidFill>
                <a:latin typeface="Arial"/>
                <a:cs typeface="Arial"/>
              </a:defRPr>
            </a:lvl1pPr>
          </a:lstStyle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Who will take care of and watch</a:t>
            </a:r>
            <a:b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over our child after we are no longer</a:t>
            </a:r>
            <a:b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able to do so?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Will there be adequate financial resources to maintain a decent</a:t>
            </a:r>
            <a:b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kern="12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quality of life for our child</a:t>
            </a: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?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What about a dedicated team to help?</a:t>
            </a:r>
          </a:p>
          <a:p>
            <a:pPr marL="620712" lvl="2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Medical</a:t>
            </a:r>
          </a:p>
          <a:p>
            <a:pPr marL="620712" lvl="2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Advocacy</a:t>
            </a:r>
          </a:p>
          <a:p>
            <a:pPr marL="620712" lvl="2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Living arrangements</a:t>
            </a:r>
          </a:p>
          <a:p>
            <a:pPr marL="620712" lvl="2" indent="-228600" eaLnBrk="1" hangingPunct="1">
              <a:spcBef>
                <a:spcPts val="475"/>
              </a:spcBef>
            </a:pPr>
            <a:r>
              <a:rPr lang="en-US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Legal</a:t>
            </a:r>
          </a:p>
          <a:p>
            <a:pPr marL="620712" lvl="2" indent="-228600" eaLnBrk="1" hangingPunct="1">
              <a:spcBef>
                <a:spcPts val="475"/>
              </a:spcBef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Life </a:t>
            </a:r>
            <a:r>
              <a:rPr lang="en-US" sz="2400" dirty="0"/>
              <a:t>Style</a:t>
            </a:r>
            <a:br>
              <a:rPr lang="en-US" sz="2400" dirty="0"/>
            </a:br>
            <a:r>
              <a:rPr lang="en-US" sz="2400" dirty="0"/>
              <a:t>Pressing questions-</a:t>
            </a:r>
          </a:p>
        </p:txBody>
      </p:sp>
      <p:pic>
        <p:nvPicPr>
          <p:cNvPr id="8" name="Picture 7" descr="AA035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8180" y="1901825"/>
            <a:ext cx="3547507" cy="35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187" y="1828800"/>
            <a:ext cx="4241817" cy="3931920"/>
          </a:xfrm>
        </p:spPr>
        <p:txBody>
          <a:bodyPr/>
          <a:lstStyle>
            <a:lvl1pPr>
              <a:defRPr b="1">
                <a:solidFill>
                  <a:srgbClr val="0052C2"/>
                </a:solidFill>
                <a:latin typeface="Arial"/>
                <a:cs typeface="Arial"/>
              </a:defRPr>
            </a:lvl1pPr>
          </a:lstStyle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sz="1800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Your lifestyle should take into account not only your future, but your child’s as well.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sz="1800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So you are planning for two lifetimes.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sz="1800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This type of planning requires specialized expertise.</a:t>
            </a:r>
          </a:p>
          <a:p>
            <a:pPr marL="228600" lvl="1" indent="-228600" defTabSz="914400" eaLnBrk="1" hangingPunct="1">
              <a:spcBef>
                <a:spcPts val="475"/>
              </a:spcBef>
            </a:pPr>
            <a:r>
              <a:rPr lang="en-US" sz="1800" kern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Leave behind a road map.</a:t>
            </a:r>
            <a:endParaRPr lang="en-US" sz="1800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marL="228600" lvl="1" indent="-228600" defTabSz="914400" eaLnBrk="1" hangingPunct="1">
              <a:spcBef>
                <a:spcPts val="475"/>
              </a:spcBef>
            </a:pPr>
            <a:endParaRPr lang="en-US" kern="12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Lifestyle</a:t>
            </a:r>
            <a:br>
              <a:rPr lang="en-US" sz="2400" dirty="0" smtClean="0"/>
            </a:br>
            <a:r>
              <a:rPr lang="en-US" sz="2400" dirty="0" smtClean="0"/>
              <a:t>Why families with special needs family members are unique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32" y="1940011"/>
            <a:ext cx="3917092" cy="27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WLWM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C2"/>
      </a:accent1>
      <a:accent2>
        <a:srgbClr val="EBE7DD"/>
      </a:accent2>
      <a:accent3>
        <a:srgbClr val="FFFFFF"/>
      </a:accent3>
      <a:accent4>
        <a:srgbClr val="002244"/>
      </a:accent4>
      <a:accent5>
        <a:srgbClr val="717073"/>
      </a:accent5>
      <a:accent6>
        <a:srgbClr val="B3B38C"/>
      </a:accent6>
      <a:hlink>
        <a:srgbClr val="0052C2"/>
      </a:hlink>
      <a:folHlink>
        <a:srgbClr val="0052C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399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FranklinGothic LT Book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399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FranklinGothic LT Book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A6F2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BB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A6F2E"/>
        </a:accent1>
        <a:accent2>
          <a:srgbClr val="0052C2"/>
        </a:accent2>
        <a:accent3>
          <a:srgbClr val="FFFFFF"/>
        </a:accent3>
        <a:accent4>
          <a:srgbClr val="000000"/>
        </a:accent4>
        <a:accent5>
          <a:srgbClr val="D9BBAD"/>
        </a:accent5>
        <a:accent6>
          <a:srgbClr val="0049B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A6F2E"/>
        </a:accent1>
        <a:accent2>
          <a:srgbClr val="0052C2"/>
        </a:accent2>
        <a:accent3>
          <a:srgbClr val="FFFFFF"/>
        </a:accent3>
        <a:accent4>
          <a:srgbClr val="000000"/>
        </a:accent4>
        <a:accent5>
          <a:srgbClr val="D9BBAD"/>
        </a:accent5>
        <a:accent6>
          <a:srgbClr val="0049B0"/>
        </a:accent6>
        <a:hlink>
          <a:srgbClr val="00698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A6F2E"/>
        </a:accent1>
        <a:accent2>
          <a:srgbClr val="0052C2"/>
        </a:accent2>
        <a:accent3>
          <a:srgbClr val="FFFFFF"/>
        </a:accent3>
        <a:accent4>
          <a:srgbClr val="000000"/>
        </a:accent4>
        <a:accent5>
          <a:srgbClr val="D9BBAD"/>
        </a:accent5>
        <a:accent6>
          <a:srgbClr val="0049B0"/>
        </a:accent6>
        <a:hlink>
          <a:srgbClr val="006983"/>
        </a:hlink>
        <a:folHlink>
          <a:srgbClr val="5B8F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A6F2E"/>
      </a:accent1>
      <a:accent2>
        <a:srgbClr val="0052C2"/>
      </a:accent2>
      <a:accent3>
        <a:srgbClr val="FFFFFF"/>
      </a:accent3>
      <a:accent4>
        <a:srgbClr val="000000"/>
      </a:accent4>
      <a:accent5>
        <a:srgbClr val="D9BBAD"/>
      </a:accent5>
      <a:accent6>
        <a:srgbClr val="0049B0"/>
      </a:accent6>
      <a:hlink>
        <a:srgbClr val="006983"/>
      </a:hlink>
      <a:folHlink>
        <a:srgbClr val="5B8F22"/>
      </a:folHlink>
    </a:clrScheme>
    <a:fontScheme name="2_Default Design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399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FranklinGothic LT Book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399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FranklinGothic LT Book" pitchFamily="2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A6F2E"/>
        </a:accent1>
        <a:accent2>
          <a:srgbClr val="0052C2"/>
        </a:accent2>
        <a:accent3>
          <a:srgbClr val="FFFFFF"/>
        </a:accent3>
        <a:accent4>
          <a:srgbClr val="000000"/>
        </a:accent4>
        <a:accent5>
          <a:srgbClr val="D9BBAD"/>
        </a:accent5>
        <a:accent6>
          <a:srgbClr val="0049B0"/>
        </a:accent6>
        <a:hlink>
          <a:srgbClr val="006983"/>
        </a:hlink>
        <a:folHlink>
          <a:srgbClr val="5B8F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944</Words>
  <Application>Microsoft Macintosh PowerPoint</Application>
  <PresentationFormat>On-screen Show (4:3)</PresentationFormat>
  <Paragraphs>261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2_Default Design</vt:lpstr>
      <vt:lpstr>Families of Children With Disabilities Program </vt:lpstr>
      <vt:lpstr>Families of Children With Disabilities Program </vt:lpstr>
      <vt:lpstr>4 Pillars of Special Needs Planning</vt:lpstr>
      <vt:lpstr>Government Benefits/Company Benefits</vt:lpstr>
      <vt:lpstr>Legal Planning</vt:lpstr>
      <vt:lpstr>Family Communication</vt:lpstr>
      <vt:lpstr>Financial Planning</vt:lpstr>
      <vt:lpstr>Life Style Pressing questions-</vt:lpstr>
      <vt:lpstr>Lifestyle Why families with special needs family members are unique</vt:lpstr>
      <vt:lpstr>Life Style Questions</vt:lpstr>
      <vt:lpstr>Preparing for the future</vt:lpstr>
      <vt:lpstr>How much is enough?</vt:lpstr>
      <vt:lpstr>Finding Gold For Special Needs Families</vt:lpstr>
      <vt:lpstr>How many feel overwhelmed ? “On your own” approach</vt:lpstr>
      <vt:lpstr>Teamwork approach</vt:lpstr>
      <vt:lpstr>A family-focused strategy</vt:lpstr>
      <vt:lpstr>Financial Needs</vt:lpstr>
      <vt:lpstr>Financial Needs</vt:lpstr>
      <vt:lpstr>Financial Needs</vt:lpstr>
      <vt:lpstr>Get Organized</vt:lpstr>
      <vt:lpstr>Get Started Now</vt:lpstr>
      <vt:lpstr>Potential Pitfalls</vt:lpstr>
      <vt:lpstr>Questions</vt:lpstr>
    </vt:vector>
  </TitlesOfParts>
  <Company>Merrill Lynch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MLWM Core Deck Presentation</dc:title>
  <dc:creator>cmccauley1</dc:creator>
  <cp:lastModifiedBy>Monica Martinez</cp:lastModifiedBy>
  <cp:revision>665</cp:revision>
  <cp:lastPrinted>2012-02-27T20:53:45Z</cp:lastPrinted>
  <dcterms:created xsi:type="dcterms:W3CDTF">2009-07-28T14:07:46Z</dcterms:created>
  <dcterms:modified xsi:type="dcterms:W3CDTF">2019-12-17T19:05:55Z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teAssociation">
    <vt:lpwstr/>
  </property>
  <property fmtid="{D5CDD505-2E9C-101B-9397-08002B2CF9AE}" pid="3" name="Product Association">
    <vt:lpwstr>6;#6. Products &amp; Solutions</vt:lpwstr>
  </property>
  <property fmtid="{D5CDD505-2E9C-101B-9397-08002B2CF9AE}" pid="4" name="Audience1">
    <vt:lpwstr>;#Clients;#Prospects;#Branch Sales Staff;#Branch Office Management;#Home Office;#</vt:lpwstr>
  </property>
  <property fmtid="{D5CDD505-2E9C-101B-9397-08002B2CF9AE}" pid="5" name="MaterialType">
    <vt:lpwstr>Presentation Module</vt:lpwstr>
  </property>
  <property fmtid="{D5CDD505-2E9C-101B-9397-08002B2CF9AE}" pid="6" name="RP Reviewer Number">
    <vt:lpwstr>AR96102</vt:lpwstr>
  </property>
  <property fmtid="{D5CDD505-2E9C-101B-9397-08002B2CF9AE}" pid="7" name="Channel">
    <vt:lpwstr>FA</vt:lpwstr>
  </property>
  <property fmtid="{D5CDD505-2E9C-101B-9397-08002B2CF9AE}" pid="8" name="Restrictions">
    <vt:lpwstr>No Restrictions</vt:lpwstr>
  </property>
  <property fmtid="{D5CDD505-2E9C-101B-9397-08002B2CF9AE}" pid="9" name="display_urn:schemas-microsoft-com:office:office#SendNotification">
    <vt:lpwstr>Hart, Angela</vt:lpwstr>
  </property>
  <property fmtid="{D5CDD505-2E9C-101B-9397-08002B2CF9AE}" pid="10" name="RP Reviewer's Name">
    <vt:lpwstr>Ellen Walsh</vt:lpwstr>
  </property>
  <property fmtid="{D5CDD505-2E9C-101B-9397-08002B2CF9AE}" pid="11" name="AppropriateForElectronicDelivery">
    <vt:lpwstr>Yes</vt:lpwstr>
  </property>
  <property fmtid="{D5CDD505-2E9C-101B-9397-08002B2CF9AE}" pid="12" name="Distribution">
    <vt:lpwstr>Client Approved</vt:lpwstr>
  </property>
  <property fmtid="{D5CDD505-2E9C-101B-9397-08002B2CF9AE}" pid="13" name="Hidden From Search?">
    <vt:lpwstr>No</vt:lpwstr>
  </property>
  <property fmtid="{D5CDD505-2E9C-101B-9397-08002B2CF9AE}" pid="14" name="SendNotification">
    <vt:lpwstr>1651;#CORP\NBKFJ8X</vt:lpwstr>
  </property>
  <property fmtid="{D5CDD505-2E9C-101B-9397-08002B2CF9AE}" pid="15" name="Campaign">
    <vt:lpwstr/>
  </property>
  <property fmtid="{D5CDD505-2E9C-101B-9397-08002B2CF9AE}" pid="16" name="Code">
    <vt:lpwstr>209621PM-1109</vt:lpwstr>
  </property>
  <property fmtid="{D5CDD505-2E9C-101B-9397-08002B2CF9AE}" pid="17" name="FulfillmentProvider">
    <vt:lpwstr>Other</vt:lpwstr>
  </property>
  <property fmtid="{D5CDD505-2E9C-101B-9397-08002B2CF9AE}" pid="18" name="MaterialContentType">
    <vt:lpwstr>PowerPoint</vt:lpwstr>
  </property>
  <property fmtid="{D5CDD505-2E9C-101B-9397-08002B2CF9AE}" pid="19" name="OGC Reviewer's Name">
    <vt:lpwstr>Laura D. Townsend</vt:lpwstr>
  </property>
  <property fmtid="{D5CDD505-2E9C-101B-9397-08002B2CF9AE}" pid="20" name="ProjectManager">
    <vt:lpwstr>Karla Steger</vt:lpwstr>
  </property>
  <property fmtid="{D5CDD505-2E9C-101B-9397-08002B2CF9AE}" pid="21" name="PublishingStartDate">
    <vt:lpwstr>2010-02-03T13:05:00Z</vt:lpwstr>
  </property>
  <property fmtid="{D5CDD505-2E9C-101B-9397-08002B2CF9AE}" pid="22" name="PublishingExpirationDate">
    <vt:lpwstr>2010-10-30T00:00:00Z</vt:lpwstr>
  </property>
  <property fmtid="{D5CDD505-2E9C-101B-9397-08002B2CF9AE}" pid="23" name="HowToOrder">
    <vt:lpwstr>Local printing only</vt:lpwstr>
  </property>
  <property fmtid="{D5CDD505-2E9C-101B-9397-08002B2CF9AE}" pid="24" name="Keyword">
    <vt:lpwstr>total merrill presentation;total merrill;presentation;presentation;mlwm;mlwm presentation</vt:lpwstr>
  </property>
  <property fmtid="{D5CDD505-2E9C-101B-9397-08002B2CF9AE}" pid="25" name="KitComponent">
    <vt:lpwstr/>
  </property>
  <property fmtid="{D5CDD505-2E9C-101B-9397-08002B2CF9AE}" pid="26" name="ProductArea">
    <vt:lpwstr>Wealth Management</vt:lpwstr>
  </property>
  <property fmtid="{D5CDD505-2E9C-101B-9397-08002B2CF9AE}" pid="27" name="Size">
    <vt:lpwstr>11 x 8.5</vt:lpwstr>
  </property>
  <property fmtid="{D5CDD505-2E9C-101B-9397-08002B2CF9AE}" pid="28" name="Imprinting">
    <vt:lpwstr>Yes</vt:lpwstr>
  </property>
  <property fmtid="{D5CDD505-2E9C-101B-9397-08002B2CF9AE}" pid="29" name="Retirement Material Type">
    <vt:lpwstr/>
  </property>
  <property fmtid="{D5CDD505-2E9C-101B-9397-08002B2CF9AE}" pid="30" name="Detailed Description">
    <vt:lpwstr>This is the core presentation for Total Merrill.</vt:lpwstr>
  </property>
  <property fmtid="{D5CDD505-2E9C-101B-9397-08002B2CF9AE}" pid="31" name="ContentTypeId">
    <vt:lpwstr>0x010100C568DB52D9D0A14D9B2FDCC96666E9F2007948130EC3DB064584E219954237AF390078CF4E4B87C1FC40AE230BF4EE4F9D870012D2E60AE4F1374792D3525C7A29BF2E</vt:lpwstr>
  </property>
  <property fmtid="{D5CDD505-2E9C-101B-9397-08002B2CF9AE}" pid="32" name="ContentType">
    <vt:lpwstr>NonOrderableMaterial</vt:lpwstr>
  </property>
  <property fmtid="{D5CDD505-2E9C-101B-9397-08002B2CF9AE}" pid="33" name="AdditionalRestrictions">
    <vt:lpwstr/>
  </property>
  <property fmtid="{D5CDD505-2E9C-101B-9397-08002B2CF9AE}" pid="34" name="BusinessOwner">
    <vt:lpwstr>Angela Hart</vt:lpwstr>
  </property>
  <property fmtid="{D5CDD505-2E9C-101B-9397-08002B2CF9AE}" pid="35" name="Issue Date">
    <vt:lpwstr>2009-11-06T00:00:00Z</vt:lpwstr>
  </property>
  <property fmtid="{D5CDD505-2E9C-101B-9397-08002B2CF9AE}" pid="36" name="MOL Available Date">
    <vt:lpwstr>2009-11-12T00:00:00Z</vt:lpwstr>
  </property>
  <property fmtid="{D5CDD505-2E9C-101B-9397-08002B2CF9AE}" pid="37" name="OGC Approval Number">
    <vt:lpwstr>AR96102</vt:lpwstr>
  </property>
  <property fmtid="{D5CDD505-2E9C-101B-9397-08002B2CF9AE}" pid="38" name="Category Association">
    <vt:lpwstr>6;#6. Products &amp; Solutions</vt:lpwstr>
  </property>
  <property fmtid="{D5CDD505-2E9C-101B-9397-08002B2CF9AE}" pid="39" name="Related Pages">
    <vt:lpwstr/>
  </property>
  <property fmtid="{D5CDD505-2E9C-101B-9397-08002B2CF9AE}" pid="40" name="Notes:">
    <vt:lpwstr>Changed business owner</vt:lpwstr>
  </property>
  <property fmtid="{D5CDD505-2E9C-101B-9397-08002B2CF9AE}" pid="41" name="No AR Number">
    <vt:lpwstr/>
  </property>
  <property fmtid="{D5CDD505-2E9C-101B-9397-08002B2CF9AE}" pid="42" name="CustomizableForPOD">
    <vt:lpwstr>No</vt:lpwstr>
  </property>
</Properties>
</file>