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78" r:id="rId8"/>
    <p:sldId id="279" r:id="rId9"/>
    <p:sldId id="264" r:id="rId10"/>
    <p:sldId id="281" r:id="rId11"/>
    <p:sldId id="280" r:id="rId12"/>
    <p:sldId id="290" r:id="rId13"/>
    <p:sldId id="292" r:id="rId14"/>
    <p:sldId id="267" r:id="rId15"/>
    <p:sldId id="268" r:id="rId16"/>
    <p:sldId id="282" r:id="rId17"/>
    <p:sldId id="283" r:id="rId18"/>
    <p:sldId id="284" r:id="rId19"/>
    <p:sldId id="285" r:id="rId20"/>
    <p:sldId id="291" r:id="rId21"/>
    <p:sldId id="270" r:id="rId22"/>
    <p:sldId id="271" r:id="rId23"/>
    <p:sldId id="293" r:id="rId24"/>
    <p:sldId id="286" r:id="rId25"/>
    <p:sldId id="287" r:id="rId26"/>
    <p:sldId id="295" r:id="rId27"/>
    <p:sldId id="288" r:id="rId28"/>
    <p:sldId id="289" r:id="rId29"/>
    <p:sldId id="273" r:id="rId30"/>
    <p:sldId id="274" r:id="rId31"/>
  </p:sldIdLst>
  <p:sldSz cx="9144000" cy="6858000" type="screen4x3"/>
  <p:notesSz cx="7010400" cy="92964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2"/>
    <p:restoredTop sz="72386" autoAdjust="0"/>
  </p:normalViewPr>
  <p:slideViewPr>
    <p:cSldViewPr snapToGrid="0" snapToObjects="1">
      <p:cViewPr varScale="1">
        <p:scale>
          <a:sx n="61" d="100"/>
          <a:sy n="61" d="100"/>
        </p:scale>
        <p:origin x="-169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970337" y="0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2"/>
            <a:ext cx="4648199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36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36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36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36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36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dirty="0"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dirty="0"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dirty="0"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dirty="0"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dirty="0"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dirty="0"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dirty="0"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dirty="0"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8472514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3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1759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3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Shape 200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02262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3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Shape 186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30947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3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Shape 186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66296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3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Shape 186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38232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3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Shape 247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97215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3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Shape 262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9944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3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Shape 262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54664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3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Shape 262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4929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3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Shape 262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98571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3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 removing all this text in favor of explaining. Or highlight the changes. This is a lot to read through in one slide </a:t>
            </a: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Shape 262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6232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3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63732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3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Shape 277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76895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3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lvl="0" indent="0" rtl="0">
              <a:spcBef>
                <a:spcPts val="400"/>
              </a:spcBef>
              <a:buClr>
                <a:srgbClr val="002060"/>
              </a:buClr>
              <a:buSzPct val="100000"/>
              <a:buFont typeface="Noto Symbol"/>
              <a:buNone/>
            </a:pPr>
            <a:endParaRPr lang="en-US" sz="900" dirty="0">
              <a:solidFill>
                <a:srgbClr val="002060"/>
              </a:solidFill>
            </a:endParaRPr>
          </a:p>
        </p:txBody>
      </p:sp>
      <p:sp>
        <p:nvSpPr>
          <p:cNvPr id="293" name="Shape 293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34472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6999" cy="4183200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Shape 308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399" cy="465000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21007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6999" cy="4183200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Shape 308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399" cy="465000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31511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6999" cy="4183200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Shape 308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399" cy="465000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05040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6999" cy="4183200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Shape 308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399" cy="465000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06561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8805" y="4416426"/>
            <a:ext cx="5504203" cy="4183063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Shape 262"/>
          <p:cNvSpPr txBox="1">
            <a:spLocks noGrp="1"/>
          </p:cNvSpPr>
          <p:nvPr>
            <p:ph type="sldNum" idx="12"/>
          </p:nvPr>
        </p:nvSpPr>
        <p:spPr>
          <a:xfrm>
            <a:off x="3897512" y="8829675"/>
            <a:ext cx="2982742" cy="465138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60408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6999" cy="4183200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Made this in to bullets and added a visual I had on this </a:t>
            </a: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Shape 308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399" cy="465000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41018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6999" cy="4183200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Shape 308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399" cy="465000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33434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3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Shape 337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5205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3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29961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3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Shape 350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7174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3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3180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6999" cy="4183200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Shape 145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399" cy="465000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1416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3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Shape 158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6877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3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9478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3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41676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3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McTighe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Wiggins came up with the concept of Backwards Design, a method of designing educational curriculum by setting goals before choosing instructional methods and forms of assessment.  Their thee steps are: identify the results; determine acceptable levels of evidence that support that the desired results have occurred; design activities (learning events) that will make desired results happen.  By contrast, typical curriculum development would start with activities/teaching methodology and build out from there.</a:t>
            </a: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Shape 200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654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dirty="0"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dirty="0"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dirty="0"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dirty="0"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dirty="0"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dirty="0"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dirty="0"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dirty="0"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dirty="0"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dirty="0"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dirty="0"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dirty="0"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dirty="0"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dirty="0"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dirty="0"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dirty="0"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dirty="0"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dirty="0"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dirty="0"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dirty="0"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dirty="0"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dirty="0"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dirty="0"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dirty="0"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dirty="0"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dirty="0"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dirty="0"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dirty="0"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dirty="0"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dirty="0"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dirty="0"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dirty="0"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dirty="0"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dirty="0"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dirty="0"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dirty="0"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dirty="0"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dirty="0"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dirty="0"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dirty="0"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dirty="0"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dirty="0"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dirty="0"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dirty="0"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dirty="0"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dirty="0"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dirty="0"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dirty="0"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dirty="0"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dirty="0"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dirty="0"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dirty="0"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dirty="0"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dirty="0"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dirty="0"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dirty="0"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dirty="0"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dirty="0"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dirty="0"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dirty="0"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dirty="0"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dirty="0"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dirty="0"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dirty="0"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dirty="0"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dirty="0"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dirty="0"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dirty="0"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dirty="0"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dirty="0"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dirty="0"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dirty="0"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dirty="0"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dirty="0"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dirty="0"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dirty="0"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dirty="0"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dirty="0"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dirty="0"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dirty="0"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dirty="0"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dirty="0"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dirty="0"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dirty="0"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dirty="0"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dirty="0"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dirty="0"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dirty="0"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marR="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dirty="0"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dirty="0"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dirty="0"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dirty="0"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dirty="0"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dirty="0"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dirty="0"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dirty="0"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4.png"/><Relationship Id="rId6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4.png"/><Relationship Id="rId6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4.png"/><Relationship Id="rId6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4.png"/><Relationship Id="rId6" Type="http://schemas.openxmlformats.org/officeDocument/2006/relationships/image" Target="../media/image13.png"/><Relationship Id="rId7" Type="http://schemas.openxmlformats.org/officeDocument/2006/relationships/hyperlink" Target="http://www.going-to-college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4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4.png"/><Relationship Id="rId6" Type="http://schemas.openxmlformats.org/officeDocument/2006/relationships/image" Target="../media/image15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273237" cy="6891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513332" y="2133600"/>
            <a:ext cx="12170664" cy="582654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Shape 8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1333500"/>
            <a:ext cx="9680171" cy="521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38800" y="457200"/>
            <a:ext cx="2463799" cy="1851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524000" y="1981200"/>
            <a:ext cx="11049000" cy="441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Shape 1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00800"/>
            <a:ext cx="9180577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80577" cy="1295399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Shape 190"/>
          <p:cNvSpPr txBox="1"/>
          <p:nvPr/>
        </p:nvSpPr>
        <p:spPr>
          <a:xfrm>
            <a:off x="2666999" y="342901"/>
            <a:ext cx="5943601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Backwards</a:t>
            </a:r>
            <a:r>
              <a:rPr lang="en-US" sz="3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Planning Independent Living Skills</a:t>
            </a:r>
            <a:endParaRPr lang="en-US" sz="36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Shape 191"/>
          <p:cNvSpPr txBox="1"/>
          <p:nvPr/>
        </p:nvSpPr>
        <p:spPr>
          <a:xfrm>
            <a:off x="762000" y="1981199"/>
            <a:ext cx="7696199" cy="411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2" name="Shape 192"/>
          <p:cNvSpPr txBox="1"/>
          <p:nvPr/>
        </p:nvSpPr>
        <p:spPr>
          <a:xfrm>
            <a:off x="457200" y="6410980"/>
            <a:ext cx="4114800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Live. Engage. Achieve. </a:t>
            </a:r>
          </a:p>
        </p:txBody>
      </p:sp>
      <p:sp>
        <p:nvSpPr>
          <p:cNvPr id="193" name="Shape 193"/>
          <p:cNvSpPr txBox="1"/>
          <p:nvPr/>
        </p:nvSpPr>
        <p:spPr>
          <a:xfrm>
            <a:off x="4724400" y="6553200"/>
            <a:ext cx="4038599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800.486.5058   |   ExperienceCLE.com</a:t>
            </a:r>
          </a:p>
        </p:txBody>
      </p:sp>
      <p:pic>
        <p:nvPicPr>
          <p:cNvPr id="194" name="Shape 19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3400" y="397976"/>
            <a:ext cx="1600199" cy="1202224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Shape 195"/>
          <p:cNvSpPr txBox="1"/>
          <p:nvPr/>
        </p:nvSpPr>
        <p:spPr>
          <a:xfrm>
            <a:off x="723900" y="1693375"/>
            <a:ext cx="7696199" cy="42672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 i="1" dirty="0">
                <a:solidFill>
                  <a:schemeClr val="dk1"/>
                </a:solidFill>
              </a:rPr>
              <a:t>What is the end goal?  </a:t>
            </a:r>
            <a:r>
              <a:rPr lang="en-US" sz="2000" i="1" u="none" strike="noStrike" cap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2000" b="0" i="0" u="none" strike="noStrike" cap="none" dirty="0">
                <a:solidFill>
                  <a:schemeClr val="dk1"/>
                </a:solidFill>
                <a:sym typeface="Arial"/>
              </a:rPr>
              <a:t>To leave my student home alone while I go to dinner and see a movie</a:t>
            </a: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 sz="2000" baseline="0" dirty="0">
              <a:solidFill>
                <a:schemeClr val="dk1"/>
              </a:solidFill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 b="0" i="1" u="none" strike="noStrike" cap="none" dirty="0">
                <a:solidFill>
                  <a:schemeClr val="dk1"/>
                </a:solidFill>
                <a:sym typeface="Arial"/>
              </a:rPr>
              <a:t>What assessment will show that he can meet the goal? </a:t>
            </a:r>
            <a:r>
              <a:rPr lang="en-US" sz="2000" b="0" i="0" u="none" strike="noStrike" cap="none" dirty="0">
                <a:solidFill>
                  <a:schemeClr val="dk1"/>
                </a:solidFill>
                <a:sym typeface="Arial"/>
              </a:rPr>
              <a:t>Staying home alone safely for increasing amounts of time</a:t>
            </a: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 sz="2000" baseline="0" dirty="0">
              <a:solidFill>
                <a:schemeClr val="dk1"/>
              </a:solidFill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 b="0" i="1" u="none" strike="noStrike" cap="none" dirty="0">
                <a:solidFill>
                  <a:schemeClr val="dk1"/>
                </a:solidFill>
                <a:sym typeface="Arial"/>
              </a:rPr>
              <a:t>What are the steps he will need to get there?</a:t>
            </a: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Wingdings" panose="05000000000000000000" pitchFamily="2" charset="2"/>
              <a:buChar char="q"/>
            </a:pPr>
            <a:r>
              <a:rPr lang="en-US" sz="2000" baseline="0" dirty="0">
                <a:solidFill>
                  <a:schemeClr val="dk1"/>
                </a:solidFill>
              </a:rPr>
              <a:t>Know how to lock the doors and know who should/shouldn</a:t>
            </a:r>
            <a:r>
              <a:rPr lang="en-US" sz="2000" dirty="0">
                <a:solidFill>
                  <a:schemeClr val="dk1"/>
                </a:solidFill>
              </a:rPr>
              <a:t>’t</a:t>
            </a:r>
            <a:r>
              <a:rPr lang="en-US" sz="2000" baseline="0" dirty="0">
                <a:solidFill>
                  <a:schemeClr val="dk1"/>
                </a:solidFill>
              </a:rPr>
              <a:t> be let into the home</a:t>
            </a: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dk1"/>
                </a:solidFill>
              </a:rPr>
              <a:t>Know how to answer the phone appropriately and how much information to give out</a:t>
            </a: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Wingdings" panose="05000000000000000000" pitchFamily="2" charset="2"/>
              <a:buChar char="q"/>
            </a:pPr>
            <a:r>
              <a:rPr lang="en-US" sz="2000" baseline="0" dirty="0">
                <a:solidFill>
                  <a:schemeClr val="dk1"/>
                </a:solidFill>
              </a:rPr>
              <a:t>Know how and when to call parents and 911</a:t>
            </a: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dk1"/>
                </a:solidFill>
              </a:rPr>
              <a:t>Be able to spend unstructured, unsupervised time appropriately</a:t>
            </a:r>
            <a:endParaRPr lang="en-US" sz="2000" baseline="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379194"/>
      </p:ext>
    </p:extLst>
  </p:cSld>
  <p:clrMapOvr>
    <a:masterClrMapping/>
  </p:clrMapOvr>
  <p:transition xmlns:p14="http://schemas.microsoft.com/office/powerpoint/2010/main"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Shape 1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00800"/>
            <a:ext cx="9180577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80577" cy="129539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Shape 175"/>
          <p:cNvSpPr txBox="1"/>
          <p:nvPr/>
        </p:nvSpPr>
        <p:spPr>
          <a:xfrm>
            <a:off x="2971800" y="533400"/>
            <a:ext cx="5638800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Activity</a:t>
            </a:r>
          </a:p>
        </p:txBody>
      </p:sp>
      <p:sp>
        <p:nvSpPr>
          <p:cNvPr id="176" name="Shape 176"/>
          <p:cNvSpPr txBox="1"/>
          <p:nvPr/>
        </p:nvSpPr>
        <p:spPr>
          <a:xfrm>
            <a:off x="762000" y="1981199"/>
            <a:ext cx="7696199" cy="411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7" name="Shape 177"/>
          <p:cNvSpPr txBox="1"/>
          <p:nvPr/>
        </p:nvSpPr>
        <p:spPr>
          <a:xfrm>
            <a:off x="457200" y="6410980"/>
            <a:ext cx="4114800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Live. Engage. Achieve. </a:t>
            </a:r>
          </a:p>
        </p:txBody>
      </p:sp>
      <p:sp>
        <p:nvSpPr>
          <p:cNvPr id="178" name="Shape 178"/>
          <p:cNvSpPr txBox="1"/>
          <p:nvPr/>
        </p:nvSpPr>
        <p:spPr>
          <a:xfrm>
            <a:off x="4724400" y="6553200"/>
            <a:ext cx="4038599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800.486.5058   |   ExperienceCLE.com</a:t>
            </a:r>
          </a:p>
        </p:txBody>
      </p:sp>
      <p:pic>
        <p:nvPicPr>
          <p:cNvPr id="179" name="Shape 17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3400" y="397976"/>
            <a:ext cx="1600199" cy="1202224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Shape 180"/>
          <p:cNvSpPr txBox="1"/>
          <p:nvPr/>
        </p:nvSpPr>
        <p:spPr>
          <a:xfrm>
            <a:off x="914400" y="1981199"/>
            <a:ext cx="7696199" cy="42672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Shape 181"/>
          <p:cNvSpPr txBox="1"/>
          <p:nvPr/>
        </p:nvSpPr>
        <p:spPr>
          <a:xfrm>
            <a:off x="0" y="1676400"/>
            <a:ext cx="9144000" cy="441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" name="Shape 210"/>
          <p:cNvPicPr preferRelativeResize="0"/>
          <p:nvPr/>
        </p:nvPicPr>
        <p:blipFill rotWithShape="1">
          <a:blip r:embed="rId6">
            <a:alphaModFix/>
          </a:blip>
          <a:srcRect t="-458" r="-4238" b="-3429"/>
          <a:stretch/>
        </p:blipFill>
        <p:spPr>
          <a:xfrm>
            <a:off x="4071938" y="2477514"/>
            <a:ext cx="4691062" cy="40296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200" indent="0">
              <a:buNone/>
            </a:pPr>
            <a:r>
              <a:rPr lang="en-US" sz="2400" dirty="0"/>
              <a:t>Choose a non-academic goal for your student, and use backwards planning to plot out the steps to get there.  Be ready to share!</a:t>
            </a:r>
          </a:p>
          <a:p>
            <a:pPr marL="20320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70602148"/>
      </p:ext>
    </p:extLst>
  </p:cSld>
  <p:clrMapOvr>
    <a:masterClrMapping/>
  </p:clrMapOvr>
  <p:transition xmlns:p14="http://schemas.microsoft.com/office/powerpoint/2010/main"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Shape 1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00800"/>
            <a:ext cx="9180577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80577" cy="129539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Shape 175"/>
          <p:cNvSpPr txBox="1"/>
          <p:nvPr/>
        </p:nvSpPr>
        <p:spPr>
          <a:xfrm>
            <a:off x="3124199" y="346830"/>
            <a:ext cx="5638800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dirty="0">
                <a:solidFill>
                  <a:schemeClr val="lt1"/>
                </a:solidFill>
              </a:rPr>
              <a:t>Strategies for the “Steps to Get You There”</a:t>
            </a:r>
            <a:endParaRPr lang="en-US" sz="3600" b="0" i="0" u="none" strike="noStrike" cap="none" baseline="0" dirty="0">
              <a:solidFill>
                <a:schemeClr val="lt1"/>
              </a:solidFill>
              <a:sym typeface="Arial"/>
            </a:endParaRPr>
          </a:p>
        </p:txBody>
      </p:sp>
      <p:sp>
        <p:nvSpPr>
          <p:cNvPr id="177" name="Shape 177"/>
          <p:cNvSpPr txBox="1"/>
          <p:nvPr/>
        </p:nvSpPr>
        <p:spPr>
          <a:xfrm>
            <a:off x="457200" y="6410980"/>
            <a:ext cx="4114800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Live. Engage. Achieve. </a:t>
            </a:r>
          </a:p>
        </p:txBody>
      </p:sp>
      <p:sp>
        <p:nvSpPr>
          <p:cNvPr id="178" name="Shape 178"/>
          <p:cNvSpPr txBox="1"/>
          <p:nvPr/>
        </p:nvSpPr>
        <p:spPr>
          <a:xfrm>
            <a:off x="4724400" y="6553200"/>
            <a:ext cx="4038599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800.486.5058   |   ExperienceCLE.com</a:t>
            </a:r>
          </a:p>
        </p:txBody>
      </p:sp>
      <p:pic>
        <p:nvPicPr>
          <p:cNvPr id="179" name="Shape 17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3400" y="397976"/>
            <a:ext cx="1600199" cy="12022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682906" y="1665374"/>
            <a:ext cx="75466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This presentation is “backwards-planned” – we’ve seen how we want to set goals; now let’s learn what strategies can help with the steps to meet those goals.</a:t>
            </a:r>
          </a:p>
          <a:p>
            <a:r>
              <a:rPr lang="en-US" sz="2400" dirty="0"/>
              <a:t>Steps towards goals of independence will naturally encompass:</a:t>
            </a:r>
          </a:p>
          <a:p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Executive function strategies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Self-Advocacy strategies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Social Skills strategies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Independent Living Skills strategies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  <a:p>
            <a:r>
              <a:rPr lang="en-US" sz="2400" dirty="0"/>
              <a:t>High school is the time to practice!</a:t>
            </a:r>
          </a:p>
        </p:txBody>
      </p:sp>
    </p:spTree>
    <p:extLst>
      <p:ext uri="{BB962C8B-B14F-4D97-AF65-F5344CB8AC3E}">
        <p14:creationId xmlns:p14="http://schemas.microsoft.com/office/powerpoint/2010/main" val="969312051"/>
      </p:ext>
    </p:extLst>
  </p:cSld>
  <p:clrMapOvr>
    <a:masterClrMapping/>
  </p:clrMapOvr>
  <p:transition xmlns:p14="http://schemas.microsoft.com/office/powerpoint/2010/main"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Shape 1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00800"/>
            <a:ext cx="9180577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80577" cy="129539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Shape 175"/>
          <p:cNvSpPr txBox="1"/>
          <p:nvPr/>
        </p:nvSpPr>
        <p:spPr>
          <a:xfrm>
            <a:off x="3240732" y="341313"/>
            <a:ext cx="5638800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is Executive Function?</a:t>
            </a:r>
            <a:endParaRPr lang="en-US" sz="32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Shape 176"/>
          <p:cNvSpPr txBox="1"/>
          <p:nvPr/>
        </p:nvSpPr>
        <p:spPr>
          <a:xfrm>
            <a:off x="762000" y="1981199"/>
            <a:ext cx="7696199" cy="411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7" name="Shape 177"/>
          <p:cNvSpPr txBox="1"/>
          <p:nvPr/>
        </p:nvSpPr>
        <p:spPr>
          <a:xfrm>
            <a:off x="457200" y="6410980"/>
            <a:ext cx="4114800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Live. Engage. Achieve. </a:t>
            </a:r>
          </a:p>
        </p:txBody>
      </p:sp>
      <p:sp>
        <p:nvSpPr>
          <p:cNvPr id="178" name="Shape 178"/>
          <p:cNvSpPr txBox="1"/>
          <p:nvPr/>
        </p:nvSpPr>
        <p:spPr>
          <a:xfrm>
            <a:off x="4724400" y="6553200"/>
            <a:ext cx="4038599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800.486.5058   |   ExperienceCLE.com</a:t>
            </a:r>
          </a:p>
        </p:txBody>
      </p:sp>
      <p:pic>
        <p:nvPicPr>
          <p:cNvPr id="179" name="Shape 17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3400" y="397976"/>
            <a:ext cx="1600199" cy="1202224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Shape 180"/>
          <p:cNvSpPr txBox="1"/>
          <p:nvPr/>
        </p:nvSpPr>
        <p:spPr>
          <a:xfrm>
            <a:off x="914400" y="1981199"/>
            <a:ext cx="7696199" cy="42672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Text Placeholder 8"/>
          <p:cNvSpPr txBox="1">
            <a:spLocks/>
          </p:cNvSpPr>
          <p:nvPr/>
        </p:nvSpPr>
        <p:spPr>
          <a:xfrm>
            <a:off x="5330824" y="1550193"/>
            <a:ext cx="4041775" cy="639762"/>
          </a:xfrm>
          <a:prstGeom prst="rect">
            <a:avLst/>
          </a:prstGeom>
          <a:noFill/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798637"/>
            <a:ext cx="4038599" cy="4525963"/>
          </a:xfrm>
        </p:spPr>
        <p:txBody>
          <a:bodyPr/>
          <a:lstStyle/>
          <a:p>
            <a:pPr marL="723900" lvl="2" indent="-342900"/>
            <a:r>
              <a:rPr lang="en-US" sz="2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Time Management</a:t>
            </a:r>
          </a:p>
          <a:p>
            <a:pPr marL="723900" lvl="2" indent="-342900"/>
            <a:r>
              <a:rPr lang="en-US" sz="2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Multi-tasking</a:t>
            </a:r>
          </a:p>
          <a:p>
            <a:pPr marL="723900" lvl="2" indent="-342900"/>
            <a:r>
              <a:rPr lang="en-US" sz="2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Planning and Organizing</a:t>
            </a:r>
          </a:p>
          <a:p>
            <a:pPr marL="723900" lvl="2" indent="-342900"/>
            <a:r>
              <a:rPr lang="en-US" sz="2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Initiating and Maintaining</a:t>
            </a:r>
          </a:p>
          <a:p>
            <a:pPr marL="723900" lvl="2" indent="-342900"/>
            <a:r>
              <a:rPr lang="en-US" sz="2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Metacognition</a:t>
            </a:r>
          </a:p>
          <a:p>
            <a:pPr marL="723900" lvl="2" indent="-342900"/>
            <a:endParaRPr lang="en-US" sz="24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" name="Shape 188"/>
          <p:cNvPicPr preferRelativeResize="0"/>
          <p:nvPr/>
        </p:nvPicPr>
        <p:blipFill rotWithShape="1">
          <a:blip r:embed="rId6">
            <a:alphaModFix/>
          </a:blip>
          <a:srcRect l="16366" r="13869"/>
          <a:stretch/>
        </p:blipFill>
        <p:spPr>
          <a:xfrm>
            <a:off x="4572000" y="1383113"/>
            <a:ext cx="4456474" cy="4743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025191"/>
      </p:ext>
    </p:extLst>
  </p:cSld>
  <p:clrMapOvr>
    <a:masterClrMapping/>
  </p:clrMapOvr>
  <p:transition xmlns:p14="http://schemas.microsoft.com/office/powerpoint/2010/main"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Shape 2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00800"/>
            <a:ext cx="9180577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Shape 2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80577" cy="1295399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Shape 234"/>
          <p:cNvSpPr txBox="1"/>
          <p:nvPr/>
        </p:nvSpPr>
        <p:spPr>
          <a:xfrm>
            <a:off x="2170176" y="193074"/>
            <a:ext cx="7010401" cy="111250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36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trategies</a:t>
            </a:r>
            <a:r>
              <a:rPr lang="en-US" sz="3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for Executive Function</a:t>
            </a:r>
            <a:endParaRPr lang="en-US" sz="36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Shape 235"/>
          <p:cNvSpPr txBox="1"/>
          <p:nvPr/>
        </p:nvSpPr>
        <p:spPr>
          <a:xfrm>
            <a:off x="762000" y="1981199"/>
            <a:ext cx="7696199" cy="411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6" name="Shape 236"/>
          <p:cNvSpPr txBox="1"/>
          <p:nvPr/>
        </p:nvSpPr>
        <p:spPr>
          <a:xfrm>
            <a:off x="457200" y="6410980"/>
            <a:ext cx="4114800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Live. Engage. Achieve. </a:t>
            </a:r>
          </a:p>
        </p:txBody>
      </p:sp>
      <p:sp>
        <p:nvSpPr>
          <p:cNvPr id="237" name="Shape 237"/>
          <p:cNvSpPr txBox="1"/>
          <p:nvPr/>
        </p:nvSpPr>
        <p:spPr>
          <a:xfrm>
            <a:off x="4724400" y="6553200"/>
            <a:ext cx="4038599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800.486.5058   |   ExperienceCLE.com</a:t>
            </a:r>
          </a:p>
        </p:txBody>
      </p:sp>
      <p:pic>
        <p:nvPicPr>
          <p:cNvPr id="238" name="Shape 2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3400" y="397976"/>
            <a:ext cx="1600199" cy="1202224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Shape 240"/>
          <p:cNvSpPr txBox="1"/>
          <p:nvPr/>
        </p:nvSpPr>
        <p:spPr>
          <a:xfrm>
            <a:off x="0" y="5867398"/>
            <a:ext cx="9144000" cy="2286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457200" y="1763780"/>
            <a:ext cx="4040187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>
              <a:buNone/>
            </a:pPr>
            <a:r>
              <a:rPr lang="en-US" sz="2000" dirty="0"/>
              <a:t>Organizing Time: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Use a visual schedule/to-do list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Technology (match to learning style and needs)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Practice time management with guessing games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Chunk assignments into manageable parts with timelines for completion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Plan for breaks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Shape 243"/>
          <p:cNvSpPr txBox="1">
            <a:spLocks noGrp="1"/>
          </p:cNvSpPr>
          <p:nvPr>
            <p:ph type="body" idx="2"/>
          </p:nvPr>
        </p:nvSpPr>
        <p:spPr>
          <a:xfrm>
            <a:off x="4633450" y="1600200"/>
            <a:ext cx="4041900" cy="47007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en-US" sz="2000" dirty="0"/>
              <a:t>Organizing Space:</a:t>
            </a:r>
          </a:p>
          <a:p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/>
              <a:t>Decrease clutter in work area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/>
              <a:t>Work in a designated space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/>
              <a:t>Reduce distractions independently based on understanding of needs 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Shape 2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00800"/>
            <a:ext cx="9180577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Shape 2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80577" cy="1295399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Shape 251"/>
          <p:cNvSpPr txBox="1"/>
          <p:nvPr/>
        </p:nvSpPr>
        <p:spPr>
          <a:xfrm>
            <a:off x="2133599" y="533400"/>
            <a:ext cx="6820620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dirty="0">
                <a:solidFill>
                  <a:schemeClr val="lt1"/>
                </a:solidFill>
              </a:rPr>
              <a:t>What is Self-Advocacy?</a:t>
            </a:r>
          </a:p>
        </p:txBody>
      </p:sp>
      <p:sp>
        <p:nvSpPr>
          <p:cNvPr id="252" name="Shape 252"/>
          <p:cNvSpPr txBox="1"/>
          <p:nvPr/>
        </p:nvSpPr>
        <p:spPr>
          <a:xfrm>
            <a:off x="762000" y="1981199"/>
            <a:ext cx="7696199" cy="411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3" name="Shape 253"/>
          <p:cNvSpPr txBox="1"/>
          <p:nvPr/>
        </p:nvSpPr>
        <p:spPr>
          <a:xfrm>
            <a:off x="457200" y="6410980"/>
            <a:ext cx="4114800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Live. Engage. Achieve. </a:t>
            </a:r>
          </a:p>
        </p:txBody>
      </p:sp>
      <p:sp>
        <p:nvSpPr>
          <p:cNvPr id="254" name="Shape 254"/>
          <p:cNvSpPr txBox="1"/>
          <p:nvPr/>
        </p:nvSpPr>
        <p:spPr>
          <a:xfrm>
            <a:off x="4724400" y="6553200"/>
            <a:ext cx="4038599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800.486.5058   |   ExperienceCLE.com</a:t>
            </a:r>
          </a:p>
        </p:txBody>
      </p:sp>
      <p:pic>
        <p:nvPicPr>
          <p:cNvPr id="255" name="Shape 25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3400" y="397976"/>
            <a:ext cx="1600199" cy="1202224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Shape 256"/>
          <p:cNvSpPr txBox="1"/>
          <p:nvPr/>
        </p:nvSpPr>
        <p:spPr>
          <a:xfrm>
            <a:off x="914400" y="1981199"/>
            <a:ext cx="7696199" cy="42672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Shape 257"/>
          <p:cNvSpPr txBox="1"/>
          <p:nvPr/>
        </p:nvSpPr>
        <p:spPr>
          <a:xfrm>
            <a:off x="0" y="1676400"/>
            <a:ext cx="9144000" cy="441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92675" y="1523998"/>
            <a:ext cx="8433599" cy="48254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400" dirty="0"/>
              <a:t>A brief definition of self-advocacy: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Acknowledge that you need help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Ask for help appropriately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Accept help</a:t>
            </a:r>
          </a:p>
          <a:p>
            <a:pPr marL="717550" indent="-514350">
              <a:buFont typeface="+mj-lt"/>
              <a:buAutoNum type="arabicPeriod"/>
            </a:pPr>
            <a:endParaRPr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Shape 272"/>
          <p:cNvPicPr preferRelativeResize="0"/>
          <p:nvPr/>
        </p:nvPicPr>
        <p:blipFill rotWithShape="1">
          <a:blip r:embed="rId6">
            <a:alphaModFix/>
          </a:blip>
          <a:srcRect t="13735" b="2308"/>
          <a:stretch/>
        </p:blipFill>
        <p:spPr>
          <a:xfrm>
            <a:off x="4610099" y="2973347"/>
            <a:ext cx="4303875" cy="327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Shape 2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00800"/>
            <a:ext cx="9180577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Shape 2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8289" y="0"/>
            <a:ext cx="9180577" cy="1295399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Shape 251"/>
          <p:cNvSpPr txBox="1"/>
          <p:nvPr/>
        </p:nvSpPr>
        <p:spPr>
          <a:xfrm>
            <a:off x="2133599" y="301326"/>
            <a:ext cx="6820620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dirty="0">
                <a:solidFill>
                  <a:schemeClr val="lt1"/>
                </a:solidFill>
              </a:rPr>
              <a:t>Strategies for Self-Advocacy</a:t>
            </a:r>
          </a:p>
        </p:txBody>
      </p:sp>
      <p:sp>
        <p:nvSpPr>
          <p:cNvPr id="252" name="Shape 252"/>
          <p:cNvSpPr txBox="1"/>
          <p:nvPr/>
        </p:nvSpPr>
        <p:spPr>
          <a:xfrm>
            <a:off x="762000" y="1981199"/>
            <a:ext cx="7696199" cy="411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3" name="Shape 253"/>
          <p:cNvSpPr txBox="1"/>
          <p:nvPr/>
        </p:nvSpPr>
        <p:spPr>
          <a:xfrm>
            <a:off x="457200" y="6410980"/>
            <a:ext cx="4114800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Live. Engage. Achieve. </a:t>
            </a:r>
          </a:p>
        </p:txBody>
      </p:sp>
      <p:sp>
        <p:nvSpPr>
          <p:cNvPr id="254" name="Shape 254"/>
          <p:cNvSpPr txBox="1"/>
          <p:nvPr/>
        </p:nvSpPr>
        <p:spPr>
          <a:xfrm>
            <a:off x="4724400" y="6553200"/>
            <a:ext cx="4038599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800.486.5058   |   ExperienceCLE.com</a:t>
            </a:r>
          </a:p>
        </p:txBody>
      </p:sp>
      <p:pic>
        <p:nvPicPr>
          <p:cNvPr id="255" name="Shape 25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3400" y="397976"/>
            <a:ext cx="1600199" cy="1202224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Shape 256"/>
          <p:cNvSpPr txBox="1"/>
          <p:nvPr/>
        </p:nvSpPr>
        <p:spPr>
          <a:xfrm>
            <a:off x="914400" y="1981199"/>
            <a:ext cx="7696199" cy="42672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Shape 257"/>
          <p:cNvSpPr txBox="1"/>
          <p:nvPr/>
        </p:nvSpPr>
        <p:spPr>
          <a:xfrm>
            <a:off x="457200" y="1752600"/>
            <a:ext cx="8153399" cy="441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en-US" sz="2400" dirty="0"/>
              <a:t>Help your student: </a:t>
            </a:r>
          </a:p>
          <a:p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/>
              <a:t>Understand their disability, as well as their strengths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/>
              <a:t>Recognize appropriate times for disclosure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/>
              <a:t>Learn rights and responsibilities when it comes to accommodations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/>
              <a:t>Work through problem solving skills; practice ways to ask for help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/>
              <a:t>Normalize their disabilities – everyone has a cluster of strengths and weaknesses</a:t>
            </a:r>
          </a:p>
        </p:txBody>
      </p:sp>
    </p:spTree>
    <p:extLst>
      <p:ext uri="{BB962C8B-B14F-4D97-AF65-F5344CB8AC3E}">
        <p14:creationId xmlns:p14="http://schemas.microsoft.com/office/powerpoint/2010/main" val="2915425016"/>
      </p:ext>
    </p:extLst>
  </p:cSld>
  <p:clrMapOvr>
    <a:masterClrMapping/>
  </p:clrMapOvr>
  <p:transition xmlns:p14="http://schemas.microsoft.com/office/powerpoint/2010/main"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Shape 2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00800"/>
            <a:ext cx="9180577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Shape 2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80577" cy="1295399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Shape 251"/>
          <p:cNvSpPr txBox="1"/>
          <p:nvPr/>
        </p:nvSpPr>
        <p:spPr>
          <a:xfrm>
            <a:off x="2246778" y="339622"/>
            <a:ext cx="6820620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dirty="0">
                <a:solidFill>
                  <a:schemeClr val="lt1"/>
                </a:solidFill>
              </a:rPr>
              <a:t>Social Skills to Practice in High School</a:t>
            </a:r>
          </a:p>
        </p:txBody>
      </p:sp>
      <p:sp>
        <p:nvSpPr>
          <p:cNvPr id="252" name="Shape 252"/>
          <p:cNvSpPr txBox="1"/>
          <p:nvPr/>
        </p:nvSpPr>
        <p:spPr>
          <a:xfrm>
            <a:off x="762000" y="1981199"/>
            <a:ext cx="7696199" cy="411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3" name="Shape 253"/>
          <p:cNvSpPr txBox="1"/>
          <p:nvPr/>
        </p:nvSpPr>
        <p:spPr>
          <a:xfrm>
            <a:off x="457200" y="6410980"/>
            <a:ext cx="4114800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Live. Engage. Achieve. </a:t>
            </a:r>
          </a:p>
        </p:txBody>
      </p:sp>
      <p:sp>
        <p:nvSpPr>
          <p:cNvPr id="254" name="Shape 254"/>
          <p:cNvSpPr txBox="1"/>
          <p:nvPr/>
        </p:nvSpPr>
        <p:spPr>
          <a:xfrm>
            <a:off x="4724400" y="6553200"/>
            <a:ext cx="4038599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800.486.5058   |   ExperienceCLE.com</a:t>
            </a:r>
          </a:p>
        </p:txBody>
      </p:sp>
      <p:pic>
        <p:nvPicPr>
          <p:cNvPr id="255" name="Shape 25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3400" y="397976"/>
            <a:ext cx="1600199" cy="1202224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Shape 256"/>
          <p:cNvSpPr txBox="1"/>
          <p:nvPr/>
        </p:nvSpPr>
        <p:spPr>
          <a:xfrm>
            <a:off x="533401" y="1631821"/>
            <a:ext cx="8226704" cy="46165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Understanding non-verbal communication (including tone of voice)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Introductions in a social setting – generalization for variations; reciprocity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Collaborative communication (relates to Common Core, post-secondary classes, and to the workforce)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Accepting “no” for an answer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Planning/initiating a leisure activity</a:t>
            </a: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Wingdings" panose="05000000000000000000" pitchFamily="2" charset="2"/>
              <a:buChar char="q"/>
            </a:pPr>
            <a:endParaRPr sz="2400" b="0" i="0" u="none" strike="noStrike" cap="none" baseline="0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92675" y="1613851"/>
            <a:ext cx="8433599" cy="45866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lang="en-US" sz="2000" dirty="0">
              <a:solidFill>
                <a:srgbClr val="002060"/>
              </a:solidFill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000" dirty="0">
              <a:solidFill>
                <a:srgbClr val="002060"/>
              </a:solidFill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4341625"/>
      </p:ext>
    </p:extLst>
  </p:cSld>
  <p:clrMapOvr>
    <a:masterClrMapping/>
  </p:clrMapOvr>
  <p:transition xmlns:p14="http://schemas.microsoft.com/office/powerpoint/2010/main"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Shape 2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00800"/>
            <a:ext cx="9180577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Shape 2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80577" cy="1295399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Shape 251"/>
          <p:cNvSpPr txBox="1"/>
          <p:nvPr/>
        </p:nvSpPr>
        <p:spPr>
          <a:xfrm>
            <a:off x="2133599" y="146642"/>
            <a:ext cx="6820620" cy="107255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dirty="0">
                <a:solidFill>
                  <a:schemeClr val="lt1"/>
                </a:solidFill>
              </a:rPr>
              <a:t>Independent Living Skills to Practice in High School</a:t>
            </a:r>
          </a:p>
        </p:txBody>
      </p:sp>
      <p:sp>
        <p:nvSpPr>
          <p:cNvPr id="252" name="Shape 252"/>
          <p:cNvSpPr txBox="1"/>
          <p:nvPr/>
        </p:nvSpPr>
        <p:spPr>
          <a:xfrm>
            <a:off x="723900" y="1998176"/>
            <a:ext cx="7696199" cy="411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3" name="Shape 253"/>
          <p:cNvSpPr txBox="1"/>
          <p:nvPr/>
        </p:nvSpPr>
        <p:spPr>
          <a:xfrm>
            <a:off x="457200" y="6410980"/>
            <a:ext cx="4114800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Live. Engage. Achieve. </a:t>
            </a:r>
          </a:p>
        </p:txBody>
      </p:sp>
      <p:sp>
        <p:nvSpPr>
          <p:cNvPr id="254" name="Shape 254"/>
          <p:cNvSpPr txBox="1"/>
          <p:nvPr/>
        </p:nvSpPr>
        <p:spPr>
          <a:xfrm>
            <a:off x="4724400" y="6553200"/>
            <a:ext cx="4038599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800.486.5058   |   ExperienceCLE.com</a:t>
            </a:r>
          </a:p>
        </p:txBody>
      </p:sp>
      <p:pic>
        <p:nvPicPr>
          <p:cNvPr id="255" name="Shape 25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3400" y="397976"/>
            <a:ext cx="1600199" cy="1202224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457200" y="1546733"/>
            <a:ext cx="8433599" cy="3347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 </a:t>
            </a:r>
            <a:r>
              <a:rPr lang="en-US" sz="2400" dirty="0"/>
              <a:t>Waking up independently, setting and using an alarm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 Using organizational tools, such as a daily/weekly    calendar system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 Personal hygiene (is it a problem of motivation or sensitivity?)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 Knowing how to exit home in case of emergency/knowing when and how to make calls for emergency services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 Knowing how to secure doors and windows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 Basic meal preparation; light housekeeping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 Using public transportation, or being exposed to it</a:t>
            </a:r>
          </a:p>
          <a:p>
            <a:pPr marL="203200" indent="0">
              <a:buNone/>
            </a:pPr>
            <a:endParaRPr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3823287"/>
      </p:ext>
    </p:extLst>
  </p:cSld>
  <p:clrMapOvr>
    <a:masterClrMapping/>
  </p:clrMapOvr>
  <p:transition xmlns:p14="http://schemas.microsoft.com/office/powerpoint/2010/main"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Shape 2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00800"/>
            <a:ext cx="9180577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Shape 2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80577" cy="1295399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Shape 251"/>
          <p:cNvSpPr txBox="1"/>
          <p:nvPr/>
        </p:nvSpPr>
        <p:spPr>
          <a:xfrm>
            <a:off x="2133599" y="336421"/>
            <a:ext cx="6820620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dirty="0">
                <a:solidFill>
                  <a:schemeClr val="lt1"/>
                </a:solidFill>
              </a:rPr>
              <a:t>Differences Between High School and College</a:t>
            </a:r>
          </a:p>
        </p:txBody>
      </p:sp>
      <p:sp>
        <p:nvSpPr>
          <p:cNvPr id="252" name="Shape 252"/>
          <p:cNvSpPr txBox="1"/>
          <p:nvPr/>
        </p:nvSpPr>
        <p:spPr>
          <a:xfrm>
            <a:off x="762000" y="1981199"/>
            <a:ext cx="7696199" cy="411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3" name="Shape 253"/>
          <p:cNvSpPr txBox="1"/>
          <p:nvPr/>
        </p:nvSpPr>
        <p:spPr>
          <a:xfrm>
            <a:off x="457200" y="6410980"/>
            <a:ext cx="4114800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Live. Engage. Achieve. </a:t>
            </a:r>
          </a:p>
        </p:txBody>
      </p:sp>
      <p:sp>
        <p:nvSpPr>
          <p:cNvPr id="254" name="Shape 254"/>
          <p:cNvSpPr txBox="1"/>
          <p:nvPr/>
        </p:nvSpPr>
        <p:spPr>
          <a:xfrm>
            <a:off x="4724400" y="6553200"/>
            <a:ext cx="4038599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800.486.5058   |   ExperienceCLE.com</a:t>
            </a:r>
          </a:p>
        </p:txBody>
      </p:sp>
      <p:pic>
        <p:nvPicPr>
          <p:cNvPr id="255" name="Shape 25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3400" y="397976"/>
            <a:ext cx="1600199" cy="1202224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92675" y="1752600"/>
            <a:ext cx="8433599" cy="3751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None/>
            </a:pPr>
            <a:r>
              <a:rPr lang="en-US" sz="2400" dirty="0"/>
              <a:t>Student with a disability:</a:t>
            </a:r>
          </a:p>
          <a:p>
            <a:pPr indent="-342900">
              <a:buFont typeface="Wingdings" panose="05000000000000000000" pitchFamily="2" charset="2"/>
              <a:buChar char="q"/>
            </a:pPr>
            <a:r>
              <a:rPr lang="en-US" sz="2000" dirty="0"/>
              <a:t>Has a physical or mental impairment which substantially limits one or more major life activities; or has a record of such impairment; or is regarded as having such impairment.</a:t>
            </a:r>
          </a:p>
          <a:p>
            <a:pPr>
              <a:buNone/>
            </a:pPr>
            <a:r>
              <a:rPr lang="en-US" sz="2400" dirty="0"/>
              <a:t>Qualified student with a disability:</a:t>
            </a:r>
          </a:p>
          <a:p>
            <a:pPr indent="-342900">
              <a:buFont typeface="Wingdings" panose="05000000000000000000" pitchFamily="2" charset="2"/>
              <a:buChar char="q"/>
            </a:pPr>
            <a:r>
              <a:rPr lang="en-US" sz="2000" dirty="0"/>
              <a:t>Student with a disability who meets the academic and technical standards requisite for admission or participation in the college’s education program. In other words, attending college is not an entitlement.</a:t>
            </a:r>
          </a:p>
          <a:p>
            <a:pPr marL="203200" indent="0">
              <a:buNone/>
            </a:pPr>
            <a:endParaRPr lang="en-US" sz="2400" dirty="0"/>
          </a:p>
          <a:p>
            <a:pPr marL="203200" indent="0">
              <a:buNone/>
            </a:pPr>
            <a:endParaRPr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9382907"/>
      </p:ext>
    </p:extLst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Shape 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95400"/>
            <a:ext cx="9181795" cy="5105398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/>
          <p:nvPr/>
        </p:nvSpPr>
        <p:spPr>
          <a:xfrm>
            <a:off x="838199" y="2438400"/>
            <a:ext cx="7467601" cy="36811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8" name="Shape 98"/>
          <p:cNvSpPr txBox="1"/>
          <p:nvPr/>
        </p:nvSpPr>
        <p:spPr>
          <a:xfrm>
            <a:off x="4724400" y="6553200"/>
            <a:ext cx="4038599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0" i="0" u="none" strike="noStrike" cap="none" baseline="0" dirty="0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800.486.5058   |   ExperienceCLE.com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457200" y="6410980"/>
            <a:ext cx="4114800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Live. Engage. Achieve. </a:t>
            </a:r>
          </a:p>
        </p:txBody>
      </p:sp>
      <p:pic>
        <p:nvPicPr>
          <p:cNvPr id="100" name="Shape 10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3400" y="397976"/>
            <a:ext cx="1600199" cy="1202224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/>
          <p:nvPr/>
        </p:nvSpPr>
        <p:spPr>
          <a:xfrm>
            <a:off x="838199" y="1752600"/>
            <a:ext cx="7467601" cy="43669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</a:pPr>
            <a:endParaRPr lang="en-US" sz="28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bg1"/>
                </a:solidFill>
              </a:rPr>
              <a:t>College Living Experience: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Preparing your High School Student for the Transition to College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Shape 2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00800"/>
            <a:ext cx="9180577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Shape 26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80577" cy="1295399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Shape 266"/>
          <p:cNvSpPr txBox="1"/>
          <p:nvPr/>
        </p:nvSpPr>
        <p:spPr>
          <a:xfrm>
            <a:off x="2858946" y="123339"/>
            <a:ext cx="6120113" cy="9064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r">
              <a:buSzPct val="25000"/>
            </a:pPr>
            <a:r>
              <a:rPr lang="en-US" sz="4000" dirty="0">
                <a:solidFill>
                  <a:srgbClr val="FFFFFF"/>
                </a:solidFill>
              </a:rPr>
              <a:t>Differences Between High School and College </a:t>
            </a:r>
          </a:p>
        </p:txBody>
      </p:sp>
      <p:sp>
        <p:nvSpPr>
          <p:cNvPr id="268" name="Shape 268"/>
          <p:cNvSpPr txBox="1"/>
          <p:nvPr/>
        </p:nvSpPr>
        <p:spPr>
          <a:xfrm>
            <a:off x="457200" y="6410980"/>
            <a:ext cx="4114800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Live. Engage. Achieve. </a:t>
            </a:r>
          </a:p>
        </p:txBody>
      </p:sp>
      <p:sp>
        <p:nvSpPr>
          <p:cNvPr id="269" name="Shape 269"/>
          <p:cNvSpPr txBox="1"/>
          <p:nvPr/>
        </p:nvSpPr>
        <p:spPr>
          <a:xfrm>
            <a:off x="4724400" y="6553200"/>
            <a:ext cx="4038599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800.486.5058   |   ExperienceCLE.com</a:t>
            </a:r>
          </a:p>
        </p:txBody>
      </p:sp>
      <p:pic>
        <p:nvPicPr>
          <p:cNvPr id="270" name="Shape 27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3400" y="397976"/>
            <a:ext cx="1600199" cy="12022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Different laws apply, which means the student is moving from </a:t>
            </a:r>
            <a:r>
              <a:rPr lang="en-US" sz="1800" i="1" dirty="0"/>
              <a:t>entitlement</a:t>
            </a:r>
            <a:r>
              <a:rPr lang="en-US" sz="1800" dirty="0"/>
              <a:t> to </a:t>
            </a:r>
            <a:r>
              <a:rPr lang="en-US" sz="1800" i="1" dirty="0"/>
              <a:t>equal access.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/>
              <a:t> IDEA is a federal statute that entitles a student with a disability who meets the law’s requirements to Free and Appropriate Public Education (FAPE) through high school graduation or age 21, whichever comes first.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/>
              <a:t>Section 504 of the Rehabilitation Act of 1973 and the ADA are anti-discrimination laws. They are the laws that apply to college accommodations (as well as K-12 accommodations for those students who don’t meet the standards for an IEP).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rgbClr val="FF0000"/>
                </a:solidFill>
              </a:rPr>
              <a:t> College students must take charge of applying for disability support and informing their professors of their accommodations</a:t>
            </a:r>
            <a:r>
              <a:rPr lang="en-US" sz="1800" dirty="0"/>
              <a:t>.</a:t>
            </a:r>
          </a:p>
          <a:p>
            <a:pPr marL="2032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167653"/>
      </p:ext>
    </p:extLst>
  </p:cSld>
  <p:clrMapOvr>
    <a:masterClrMapping/>
  </p:clrMapOvr>
  <p:transition xmlns:p14="http://schemas.microsoft.com/office/powerpoint/2010/main"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Shape 2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00800"/>
            <a:ext cx="9180577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Shape 28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80577" cy="1295399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Shape 281"/>
          <p:cNvSpPr txBox="1"/>
          <p:nvPr/>
        </p:nvSpPr>
        <p:spPr>
          <a:xfrm>
            <a:off x="1786358" y="277705"/>
            <a:ext cx="6976641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dirty="0">
                <a:solidFill>
                  <a:schemeClr val="lt1"/>
                </a:solidFill>
              </a:rPr>
              <a:t>Differences Between High School and College </a:t>
            </a:r>
            <a:endParaRPr lang="en-US" sz="4000" b="0" i="0" u="none" strike="noStrike" cap="none" baseline="0" dirty="0">
              <a:solidFill>
                <a:schemeClr val="lt1"/>
              </a:solidFill>
              <a:sym typeface="Arial"/>
            </a:endParaRPr>
          </a:p>
        </p:txBody>
      </p:sp>
      <p:sp>
        <p:nvSpPr>
          <p:cNvPr id="283" name="Shape 283"/>
          <p:cNvSpPr txBox="1"/>
          <p:nvPr/>
        </p:nvSpPr>
        <p:spPr>
          <a:xfrm>
            <a:off x="457200" y="6410980"/>
            <a:ext cx="4114800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Live. Engage. Achieve. </a:t>
            </a:r>
          </a:p>
        </p:txBody>
      </p:sp>
      <p:sp>
        <p:nvSpPr>
          <p:cNvPr id="284" name="Shape 284"/>
          <p:cNvSpPr txBox="1"/>
          <p:nvPr/>
        </p:nvSpPr>
        <p:spPr>
          <a:xfrm>
            <a:off x="4724400" y="6553200"/>
            <a:ext cx="4038599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800.486.5058   |   ExperienceCLE.com</a:t>
            </a:r>
          </a:p>
        </p:txBody>
      </p:sp>
      <p:pic>
        <p:nvPicPr>
          <p:cNvPr id="285" name="Shape 28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3400" y="397976"/>
            <a:ext cx="1600199" cy="12022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533400" y="1667884"/>
            <a:ext cx="845530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/>
              <a:t>What has the student become accustomed to under an IEP?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School districts identify students with disabilities and evaluate in all areas of suspected disability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Annual goals to measure progress; school districts must show progress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Case manager to facilitate communication between student and teachers, and between home and school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Direct instruction in areas of need, which may include organizational skills, as well as social skills and self-advocacy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Accommodations automatically given in class and in testing situations </a:t>
            </a:r>
          </a:p>
          <a:p>
            <a:endParaRPr lang="en-US" sz="2400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Shape 2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00800"/>
            <a:ext cx="9180599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Shape 29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80599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Shape 297"/>
          <p:cNvSpPr txBox="1"/>
          <p:nvPr/>
        </p:nvSpPr>
        <p:spPr>
          <a:xfrm>
            <a:off x="2372810" y="150472"/>
            <a:ext cx="6597570" cy="10687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Differences Between High School and College</a:t>
            </a:r>
          </a:p>
        </p:txBody>
      </p:sp>
      <p:sp>
        <p:nvSpPr>
          <p:cNvPr id="298" name="Shape 298"/>
          <p:cNvSpPr txBox="1"/>
          <p:nvPr/>
        </p:nvSpPr>
        <p:spPr>
          <a:xfrm>
            <a:off x="762000" y="1981199"/>
            <a:ext cx="7696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9" name="Shape 299"/>
          <p:cNvSpPr txBox="1"/>
          <p:nvPr/>
        </p:nvSpPr>
        <p:spPr>
          <a:xfrm>
            <a:off x="457200" y="6410980"/>
            <a:ext cx="4114800" cy="461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Live. Engage. Achieve. </a:t>
            </a:r>
          </a:p>
        </p:txBody>
      </p:sp>
      <p:sp>
        <p:nvSpPr>
          <p:cNvPr id="300" name="Shape 300"/>
          <p:cNvSpPr txBox="1"/>
          <p:nvPr/>
        </p:nvSpPr>
        <p:spPr>
          <a:xfrm>
            <a:off x="4724400" y="6553200"/>
            <a:ext cx="4038599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800.486.5058   |   ExperienceCLE.com</a:t>
            </a:r>
          </a:p>
        </p:txBody>
      </p:sp>
      <p:pic>
        <p:nvPicPr>
          <p:cNvPr id="301" name="Shape 30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3400" y="397976"/>
            <a:ext cx="1600199" cy="120210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Shape 302"/>
          <p:cNvSpPr txBox="1"/>
          <p:nvPr/>
        </p:nvSpPr>
        <p:spPr>
          <a:xfrm>
            <a:off x="914400" y="1981199"/>
            <a:ext cx="7696199" cy="4267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Shape 303"/>
          <p:cNvSpPr txBox="1"/>
          <p:nvPr/>
        </p:nvSpPr>
        <p:spPr>
          <a:xfrm>
            <a:off x="457200" y="1693376"/>
            <a:ext cx="8305799" cy="441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en-US" sz="2400" dirty="0"/>
              <a:t>What happens in college?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Students must self-identify and notify the college through the college’s Disability Support Office.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Students receive a letter outlining their accommodations.  Letters must be hand delivered by the student to each of their professors.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FF0000"/>
                </a:solidFill>
              </a:rPr>
              <a:t>According to the Office of Civil Rights, approximately 50% of college students with a disability do not self-identify.</a:t>
            </a:r>
          </a:p>
          <a:p>
            <a:endParaRPr lang="en-US" sz="2400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Shape 2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00800"/>
            <a:ext cx="9180599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Shape 29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80599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Shape 297"/>
          <p:cNvSpPr txBox="1"/>
          <p:nvPr/>
        </p:nvSpPr>
        <p:spPr>
          <a:xfrm>
            <a:off x="2165429" y="169997"/>
            <a:ext cx="6597570" cy="10687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Roles </a:t>
            </a:r>
            <a:r>
              <a:rPr lang="en-US" sz="4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and Responsibilities in College </a:t>
            </a:r>
            <a:endParaRPr lang="en-US" sz="40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Shape 298"/>
          <p:cNvSpPr txBox="1"/>
          <p:nvPr/>
        </p:nvSpPr>
        <p:spPr>
          <a:xfrm>
            <a:off x="762000" y="1981199"/>
            <a:ext cx="7696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9" name="Shape 299"/>
          <p:cNvSpPr txBox="1"/>
          <p:nvPr/>
        </p:nvSpPr>
        <p:spPr>
          <a:xfrm>
            <a:off x="457200" y="6410980"/>
            <a:ext cx="4114800" cy="461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Live. Engage. Achieve. </a:t>
            </a:r>
          </a:p>
        </p:txBody>
      </p:sp>
      <p:sp>
        <p:nvSpPr>
          <p:cNvPr id="300" name="Shape 300"/>
          <p:cNvSpPr txBox="1"/>
          <p:nvPr/>
        </p:nvSpPr>
        <p:spPr>
          <a:xfrm>
            <a:off x="4724400" y="6553200"/>
            <a:ext cx="4038599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800.486.5058   |   ExperienceCLE.com</a:t>
            </a:r>
          </a:p>
        </p:txBody>
      </p:sp>
      <p:pic>
        <p:nvPicPr>
          <p:cNvPr id="301" name="Shape 30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3400" y="397976"/>
            <a:ext cx="1600199" cy="120210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Shape 302"/>
          <p:cNvSpPr txBox="1"/>
          <p:nvPr/>
        </p:nvSpPr>
        <p:spPr>
          <a:xfrm>
            <a:off x="914400" y="1981199"/>
            <a:ext cx="7696199" cy="4267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Picture 1" descr="accommodation_proces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50"/>
          <a:stretch>
            <a:fillRect/>
          </a:stretch>
        </p:blipFill>
        <p:spPr bwMode="auto">
          <a:xfrm>
            <a:off x="1089387" y="1392529"/>
            <a:ext cx="7315200" cy="493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567335" y="1805701"/>
            <a:ext cx="1714282" cy="53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2696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Student</a:t>
            </a:r>
            <a:b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</a:b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Responsibilities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008ED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159195" y="1726056"/>
            <a:ext cx="1714284" cy="718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28528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Faculty</a:t>
            </a:r>
            <a:b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</a:b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Responsibilities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rgbClr val="008ED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3913804" y="1824030"/>
            <a:ext cx="1714284" cy="718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6176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4F81BD"/>
                </a:solidFill>
                <a:effectLst/>
                <a:latin typeface="Calibri" panose="020F0502020204030204" pitchFamily="34" charset="0"/>
              </a:rPr>
              <a:t>Disability</a:t>
            </a:r>
            <a:b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4F81BD"/>
                </a:solidFill>
                <a:effectLst/>
                <a:latin typeface="Calibri" panose="020F0502020204030204" pitchFamily="34" charset="0"/>
              </a:rPr>
            </a:b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4F81BD"/>
                </a:solidFill>
                <a:effectLst/>
                <a:latin typeface="Calibri" panose="020F0502020204030204" pitchFamily="34" charset="0"/>
              </a:rPr>
              <a:t>Support Services</a:t>
            </a:r>
            <a:b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4F81BD"/>
                </a:solidFill>
                <a:effectLst/>
                <a:latin typeface="Calibri" panose="020F0502020204030204" pitchFamily="34" charset="0"/>
              </a:rPr>
            </a:b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4F81BD"/>
                </a:solidFill>
                <a:effectLst/>
                <a:latin typeface="Calibri" panose="020F0502020204030204" pitchFamily="34" charset="0"/>
              </a:rPr>
              <a:t>Responsibilities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008ED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567335" y="2654687"/>
            <a:ext cx="1714282" cy="53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28528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Register with DSS</a:t>
            </a: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rgbClr val="008ED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1632530" y="3358652"/>
            <a:ext cx="1714282" cy="558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52352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Provide current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documentation</a:t>
            </a: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rgbClr val="008ED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1567335" y="4276827"/>
            <a:ext cx="1714282" cy="558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Discuss accommodation needs with coordinator</a:t>
            </a: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rgbClr val="008ED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576428" y="5006010"/>
            <a:ext cx="1770384" cy="374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Give accommodation letter to professors</a:t>
            </a: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rgbClr val="008ED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1478325" y="6842125"/>
            <a:ext cx="1714282" cy="558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52352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mbria" panose="02040503050406030204" pitchFamily="18" charset="0"/>
              </a:rPr>
              <a:t>Communicate with faculty as needed</a:t>
            </a:r>
            <a:endParaRPr kumimoji="0" lang="en-US" altLang="en-US" sz="1400" b="1" i="0" u="none" strike="noStrike" cap="none" normalizeH="0" baseline="0">
              <a:ln>
                <a:noFill/>
              </a:ln>
              <a:solidFill>
                <a:srgbClr val="008ED1"/>
              </a:solidFill>
              <a:effectLst/>
              <a:latin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6159195" y="2925458"/>
            <a:ext cx="1714284" cy="729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6176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Provide accommodations on accommodation letter</a:t>
            </a: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rgbClr val="008ED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6171229" y="3788204"/>
            <a:ext cx="1714284" cy="729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28528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Respect student privacy</a:t>
            </a: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rgbClr val="008ED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5191487" y="5380037"/>
            <a:ext cx="1714284" cy="729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52352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mbria" panose="02040503050406030204" pitchFamily="18" charset="0"/>
              </a:rPr>
              <a:t>Questions about accommodations?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mbria" panose="02040503050406030204" pitchFamily="18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mbria" panose="02040503050406030204" pitchFamily="18" charset="0"/>
              </a:rPr>
              <a:t>Contact DSS</a:t>
            </a: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rgbClr val="008ED1"/>
              </a:solidFill>
              <a:effectLst/>
              <a:latin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3863368" y="2908477"/>
            <a:ext cx="1714284" cy="718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52352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F81BD"/>
                </a:solidFill>
                <a:effectLst/>
                <a:latin typeface="Calibri" panose="020F0502020204030204" pitchFamily="34" charset="0"/>
              </a:rPr>
              <a:t>Determine eligibility 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F81BD"/>
                </a:solidFill>
                <a:effectLst/>
                <a:latin typeface="Calibri" panose="020F0502020204030204" pitchFamily="34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F81BD"/>
                </a:solidFill>
                <a:effectLst/>
                <a:latin typeface="Calibri" panose="020F0502020204030204" pitchFamily="34" charset="0"/>
              </a:rPr>
              <a:t>for services</a:t>
            </a: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rgbClr val="008ED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3913804" y="3778275"/>
            <a:ext cx="1714284" cy="718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6176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F81BD"/>
                </a:solidFill>
                <a:effectLst/>
                <a:latin typeface="Calibri" panose="020F0502020204030204" pitchFamily="34" charset="0"/>
              </a:rPr>
              <a:t>Authorize appropriate academic accommodations</a:t>
            </a: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rgbClr val="008ED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3913804" y="4661078"/>
            <a:ext cx="1714284" cy="718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6176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F81BD"/>
                </a:solidFill>
                <a:effectLst/>
                <a:latin typeface="Calibri" panose="020F0502020204030204" pitchFamily="34" charset="0"/>
              </a:rPr>
              <a:t>Assist faculty 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F81BD"/>
                </a:solidFill>
                <a:effectLst/>
                <a:latin typeface="Calibri" panose="020F0502020204030204" pitchFamily="34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F81BD"/>
                </a:solidFill>
                <a:effectLst/>
                <a:latin typeface="Calibri" panose="020F0502020204030204" pitchFamily="34" charset="0"/>
              </a:rPr>
              <a:t>with regard 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F81BD"/>
                </a:solidFill>
                <a:effectLst/>
                <a:latin typeface="Calibri" panose="020F0502020204030204" pitchFamily="34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F81BD"/>
                </a:solidFill>
                <a:effectLst/>
                <a:latin typeface="Calibri" panose="020F0502020204030204" pitchFamily="34" charset="0"/>
              </a:rPr>
              <a:t>to disability specific issues</a:t>
            </a: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rgbClr val="008ED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2489671" y="1369774"/>
            <a:ext cx="10959234" cy="430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52352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089387" y="1122361"/>
            <a:ext cx="1095923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884425" y="6119672"/>
            <a:ext cx="33843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Going to College • VCU-RRTC • </a:t>
            </a:r>
            <a:r>
              <a:rPr lang="en-US" sz="1000" dirty="0">
                <a:solidFill>
                  <a:schemeClr val="bg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www.going-to-college.org</a:t>
            </a:r>
            <a:endParaRPr lang="en-US" sz="10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Text Box 19"/>
          <p:cNvSpPr txBox="1">
            <a:spLocks noChangeArrowheads="1"/>
          </p:cNvSpPr>
          <p:nvPr/>
        </p:nvSpPr>
        <p:spPr bwMode="auto">
          <a:xfrm>
            <a:off x="6312408" y="4709095"/>
            <a:ext cx="14319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Questions about accommodations?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Contact DSS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1" name="Text Box 20"/>
          <p:cNvSpPr txBox="1">
            <a:spLocks noChangeArrowheads="1"/>
          </p:cNvSpPr>
          <p:nvPr/>
        </p:nvSpPr>
        <p:spPr bwMode="auto">
          <a:xfrm>
            <a:off x="1764164" y="5725172"/>
            <a:ext cx="1430338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Communicate with faculty as needed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074529"/>
      </p:ext>
    </p:extLst>
  </p:cSld>
  <p:clrMapOvr>
    <a:masterClrMapping/>
  </p:clrMapOvr>
  <p:transition xmlns:p14="http://schemas.microsoft.com/office/powerpoint/2010/main"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Shape 2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00800"/>
            <a:ext cx="9180599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Shape 29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80599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Shape 297"/>
          <p:cNvSpPr txBox="1"/>
          <p:nvPr/>
        </p:nvSpPr>
        <p:spPr>
          <a:xfrm>
            <a:off x="3124199" y="277755"/>
            <a:ext cx="5638800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Typical</a:t>
            </a:r>
            <a:r>
              <a:rPr lang="en-US" sz="4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College Accommodations</a:t>
            </a:r>
            <a:endParaRPr lang="en-US" sz="40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Shape 298"/>
          <p:cNvSpPr txBox="1"/>
          <p:nvPr/>
        </p:nvSpPr>
        <p:spPr>
          <a:xfrm>
            <a:off x="762000" y="1981199"/>
            <a:ext cx="7696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9" name="Shape 299"/>
          <p:cNvSpPr txBox="1"/>
          <p:nvPr/>
        </p:nvSpPr>
        <p:spPr>
          <a:xfrm>
            <a:off x="457200" y="6410980"/>
            <a:ext cx="4114800" cy="461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Live. Engage. Achieve. </a:t>
            </a:r>
          </a:p>
        </p:txBody>
      </p:sp>
      <p:sp>
        <p:nvSpPr>
          <p:cNvPr id="300" name="Shape 300"/>
          <p:cNvSpPr txBox="1"/>
          <p:nvPr/>
        </p:nvSpPr>
        <p:spPr>
          <a:xfrm>
            <a:off x="4724400" y="6553200"/>
            <a:ext cx="4038599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800.486.5058   |   ExperienceCLE.com</a:t>
            </a:r>
          </a:p>
        </p:txBody>
      </p:sp>
      <p:pic>
        <p:nvPicPr>
          <p:cNvPr id="301" name="Shape 30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3400" y="397976"/>
            <a:ext cx="1600199" cy="120210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Shape 302"/>
          <p:cNvSpPr txBox="1"/>
          <p:nvPr/>
        </p:nvSpPr>
        <p:spPr>
          <a:xfrm>
            <a:off x="533400" y="2514599"/>
            <a:ext cx="7696199" cy="4267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/>
              <a:t>Extra time and/or computer for exams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/>
              <a:t>Class notes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/>
              <a:t>Accessible class materials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/>
              <a:t>Assistive Technology in class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/>
              <a:t>Document conversion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/>
              <a:t>Interpreters and services for deaf and hard of hearing students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/>
              <a:t>Reader/Scribe for classes, exams, and/or library research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/>
              <a:t>Priority Registration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/>
              <a:t>Full time status granted for part-time course load</a:t>
            </a:r>
          </a:p>
        </p:txBody>
      </p:sp>
    </p:spTree>
    <p:extLst>
      <p:ext uri="{BB962C8B-B14F-4D97-AF65-F5344CB8AC3E}">
        <p14:creationId xmlns:p14="http://schemas.microsoft.com/office/powerpoint/2010/main" val="3912875976"/>
      </p:ext>
    </p:extLst>
  </p:cSld>
  <p:clrMapOvr>
    <a:masterClrMapping/>
  </p:clrMapOvr>
  <p:transition xmlns:p14="http://schemas.microsoft.com/office/powerpoint/2010/main"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Shape 2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00800"/>
            <a:ext cx="9180599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Shape 29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8300" y="-62"/>
            <a:ext cx="9180599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Shape 297"/>
          <p:cNvSpPr txBox="1"/>
          <p:nvPr/>
        </p:nvSpPr>
        <p:spPr>
          <a:xfrm>
            <a:off x="2360739" y="330845"/>
            <a:ext cx="6574420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is NOT Required by Colleges?</a:t>
            </a:r>
          </a:p>
        </p:txBody>
      </p:sp>
      <p:sp>
        <p:nvSpPr>
          <p:cNvPr id="298" name="Shape 298"/>
          <p:cNvSpPr txBox="1"/>
          <p:nvPr/>
        </p:nvSpPr>
        <p:spPr>
          <a:xfrm>
            <a:off x="876300" y="1598566"/>
            <a:ext cx="7696199" cy="52594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en-US" sz="2400" i="1" dirty="0"/>
              <a:t>Colleges do not have to change any academic requirements that:</a:t>
            </a:r>
          </a:p>
          <a:p>
            <a:endParaRPr lang="en-US" sz="2400" i="1" dirty="0"/>
          </a:p>
          <a:p>
            <a:pPr marL="342900" lvl="1" indent="-342900">
              <a:buFont typeface="Wingdings" panose="05000000000000000000" pitchFamily="2" charset="2"/>
              <a:buChar char="q"/>
            </a:pPr>
            <a:r>
              <a:rPr lang="en-US" sz="2000" dirty="0"/>
              <a:t>Are essential to instruction</a:t>
            </a:r>
          </a:p>
          <a:p>
            <a:pPr marL="342900" lvl="1" indent="-342900">
              <a:buFont typeface="Wingdings" panose="05000000000000000000" pitchFamily="2" charset="2"/>
              <a:buChar char="q"/>
            </a:pPr>
            <a:r>
              <a:rPr lang="en-US" sz="2000" dirty="0"/>
              <a:t>Are necessary for licensing requirements</a:t>
            </a:r>
          </a:p>
          <a:p>
            <a:pPr marL="342900" lvl="1" indent="-342900">
              <a:buFont typeface="Wingdings" panose="05000000000000000000" pitchFamily="2" charset="2"/>
              <a:buChar char="q"/>
            </a:pPr>
            <a:r>
              <a:rPr lang="en-US" sz="2000" dirty="0"/>
              <a:t>Alter the fundamental nature of a program</a:t>
            </a:r>
          </a:p>
          <a:p>
            <a:pPr marL="342900" lvl="1" indent="-342900">
              <a:buFont typeface="Wingdings" panose="05000000000000000000" pitchFamily="2" charset="2"/>
              <a:buChar char="q"/>
            </a:pPr>
            <a:r>
              <a:rPr lang="en-US" sz="2000" dirty="0"/>
              <a:t>Present undue financial or administrative burdens</a:t>
            </a:r>
          </a:p>
          <a:p>
            <a:pPr marL="342900" lvl="1" indent="-342900">
              <a:buFont typeface="Wingdings" panose="05000000000000000000" pitchFamily="2" charset="2"/>
              <a:buChar char="q"/>
            </a:pPr>
            <a:r>
              <a:rPr lang="en-US" sz="2000" dirty="0"/>
              <a:t>Are not considered reasonable*</a:t>
            </a:r>
          </a:p>
          <a:p>
            <a:pPr marL="342900" lvl="1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rgbClr val="FF0000"/>
                </a:solidFill>
              </a:rPr>
              <a:t>Accommodations are not required to produce identical result or level of achievement; but must afford equal opportunity to obtain the same result, gain the same benefit, or reach the same level of achievement.</a:t>
            </a:r>
          </a:p>
          <a:p>
            <a:pPr lvl="1"/>
            <a:r>
              <a:rPr lang="en-US" sz="2400" dirty="0"/>
              <a:t>*</a:t>
            </a:r>
            <a:r>
              <a:rPr lang="en-US" sz="1800" dirty="0">
                <a:solidFill>
                  <a:schemeClr val="tx1"/>
                </a:solidFill>
              </a:rPr>
              <a:t>OCR gives appropriate deference to the academic discretion of a college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299" name="Shape 299"/>
          <p:cNvSpPr txBox="1"/>
          <p:nvPr/>
        </p:nvSpPr>
        <p:spPr>
          <a:xfrm>
            <a:off x="457200" y="6410980"/>
            <a:ext cx="4114800" cy="461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Live. Engage. Achieve. </a:t>
            </a:r>
          </a:p>
        </p:txBody>
      </p:sp>
      <p:sp>
        <p:nvSpPr>
          <p:cNvPr id="300" name="Shape 300"/>
          <p:cNvSpPr txBox="1"/>
          <p:nvPr/>
        </p:nvSpPr>
        <p:spPr>
          <a:xfrm>
            <a:off x="4724400" y="6553200"/>
            <a:ext cx="4038599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800.486.5058   |   ExperienceCLE.com</a:t>
            </a:r>
          </a:p>
        </p:txBody>
      </p:sp>
      <p:pic>
        <p:nvPicPr>
          <p:cNvPr id="301" name="Shape 30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3400" y="397976"/>
            <a:ext cx="1600199" cy="1202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1673293"/>
      </p:ext>
    </p:extLst>
  </p:cSld>
  <p:clrMapOvr>
    <a:masterClrMapping/>
  </p:clrMapOvr>
  <p:transition xmlns:p14="http://schemas.microsoft.com/office/powerpoint/2010/main"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Shape 2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00800"/>
            <a:ext cx="9180577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Shape 2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80577" cy="1295399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Shape 251"/>
          <p:cNvSpPr txBox="1"/>
          <p:nvPr/>
        </p:nvSpPr>
        <p:spPr>
          <a:xfrm>
            <a:off x="2133599" y="336421"/>
            <a:ext cx="6820620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dirty="0">
                <a:solidFill>
                  <a:schemeClr val="lt1"/>
                </a:solidFill>
              </a:rPr>
              <a:t>Academics in the College Setting</a:t>
            </a:r>
          </a:p>
        </p:txBody>
      </p:sp>
      <p:sp>
        <p:nvSpPr>
          <p:cNvPr id="252" name="Shape 252"/>
          <p:cNvSpPr txBox="1"/>
          <p:nvPr/>
        </p:nvSpPr>
        <p:spPr>
          <a:xfrm>
            <a:off x="762000" y="1981199"/>
            <a:ext cx="7696199" cy="411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3" name="Shape 253"/>
          <p:cNvSpPr txBox="1"/>
          <p:nvPr/>
        </p:nvSpPr>
        <p:spPr>
          <a:xfrm>
            <a:off x="457200" y="6410980"/>
            <a:ext cx="4114800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Live. Engage. Achieve. </a:t>
            </a:r>
          </a:p>
        </p:txBody>
      </p:sp>
      <p:sp>
        <p:nvSpPr>
          <p:cNvPr id="254" name="Shape 254"/>
          <p:cNvSpPr txBox="1"/>
          <p:nvPr/>
        </p:nvSpPr>
        <p:spPr>
          <a:xfrm>
            <a:off x="4724400" y="6553200"/>
            <a:ext cx="4038599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800.486.5058   |   ExperienceCLE.com</a:t>
            </a:r>
          </a:p>
        </p:txBody>
      </p:sp>
      <p:pic>
        <p:nvPicPr>
          <p:cNvPr id="255" name="Shape 25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3400" y="397976"/>
            <a:ext cx="1600199" cy="1202224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92675" y="1752600"/>
            <a:ext cx="8433599" cy="3751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03200" indent="0">
              <a:buNone/>
            </a:pPr>
            <a:r>
              <a:rPr lang="en-US" sz="2400" i="1" dirty="0"/>
              <a:t>Factors to consider: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 USE ACCOMMODATIONS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Is a full course load necessary?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What is a syllabus?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 Rule of thumb: 1:3 (three hours of studying for every hour of class)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Tutoring assistance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Office hours for professors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CHECK YOUR EMAIL!</a:t>
            </a:r>
          </a:p>
          <a:p>
            <a:pPr marL="203200" indent="0">
              <a:buNone/>
            </a:pPr>
            <a:endParaRPr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9218622"/>
      </p:ext>
    </p:extLst>
  </p:cSld>
  <p:clrMapOvr>
    <a:masterClrMapping/>
  </p:clrMapOvr>
  <p:transition xmlns:p14="http://schemas.microsoft.com/office/powerpoint/2010/main"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Shape 2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00800"/>
            <a:ext cx="9180599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Shape 29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80599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Shape 297"/>
          <p:cNvSpPr txBox="1"/>
          <p:nvPr/>
        </p:nvSpPr>
        <p:spPr>
          <a:xfrm>
            <a:off x="2407534" y="313227"/>
            <a:ext cx="6528122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How to Prepare</a:t>
            </a:r>
            <a:r>
              <a:rPr lang="en-US" sz="4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for the Transition</a:t>
            </a:r>
            <a:endParaRPr lang="en-US" sz="44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Shape 298"/>
          <p:cNvSpPr txBox="1"/>
          <p:nvPr/>
        </p:nvSpPr>
        <p:spPr>
          <a:xfrm>
            <a:off x="163587" y="1830811"/>
            <a:ext cx="7696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en-US" sz="2400" b="1" dirty="0"/>
              <a:t>What Affects Success:</a:t>
            </a:r>
          </a:p>
          <a:p>
            <a:endParaRPr lang="en-US" sz="24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Self-selection of time (scheduling and executive function)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Personal hygiene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Self-Advocacy skills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Independent Living Skills</a:t>
            </a:r>
          </a:p>
        </p:txBody>
      </p:sp>
      <p:sp>
        <p:nvSpPr>
          <p:cNvPr id="299" name="Shape 299"/>
          <p:cNvSpPr txBox="1"/>
          <p:nvPr/>
        </p:nvSpPr>
        <p:spPr>
          <a:xfrm>
            <a:off x="457200" y="6410980"/>
            <a:ext cx="4114800" cy="461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Live. Engage. Achieve. </a:t>
            </a:r>
          </a:p>
        </p:txBody>
      </p:sp>
      <p:sp>
        <p:nvSpPr>
          <p:cNvPr id="300" name="Shape 300"/>
          <p:cNvSpPr txBox="1"/>
          <p:nvPr/>
        </p:nvSpPr>
        <p:spPr>
          <a:xfrm>
            <a:off x="4724400" y="6553200"/>
            <a:ext cx="4038599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0" i="0" u="none" strike="noStrike" cap="none" baseline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800.486.5058   |   ExperienceCLE.com</a:t>
            </a:r>
          </a:p>
        </p:txBody>
      </p:sp>
      <p:pic>
        <p:nvPicPr>
          <p:cNvPr id="301" name="Shape 30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3400" y="397976"/>
            <a:ext cx="1600199" cy="120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5665" y="3337078"/>
            <a:ext cx="4869991" cy="27314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9204408">
            <a:off x="4418577" y="3805471"/>
            <a:ext cx="10485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2">
                    <a:lumMod val="75000"/>
                  </a:schemeClr>
                </a:solidFill>
                <a:latin typeface="Impact" panose="020B0806030902050204" pitchFamily="34" charset="0"/>
                <a:ea typeface="Batang" panose="02030600000101010101" pitchFamily="18" charset="-127"/>
              </a:rPr>
              <a:t>Self Care</a:t>
            </a:r>
          </a:p>
        </p:txBody>
      </p:sp>
      <p:sp>
        <p:nvSpPr>
          <p:cNvPr id="11" name="TextBox 10"/>
          <p:cNvSpPr txBox="1"/>
          <p:nvPr/>
        </p:nvSpPr>
        <p:spPr>
          <a:xfrm rot="19061392">
            <a:off x="5697958" y="3981496"/>
            <a:ext cx="2266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Impact" panose="020B0806030902050204" pitchFamily="34" charset="0"/>
              </a:rPr>
              <a:t>Academics</a:t>
            </a:r>
          </a:p>
        </p:txBody>
      </p:sp>
      <p:sp>
        <p:nvSpPr>
          <p:cNvPr id="12" name="TextBox 11"/>
          <p:cNvSpPr txBox="1"/>
          <p:nvPr/>
        </p:nvSpPr>
        <p:spPr>
          <a:xfrm rot="19124486">
            <a:off x="7863969" y="3725969"/>
            <a:ext cx="1116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Impact" panose="020B0806030902050204" pitchFamily="34" charset="0"/>
              </a:rPr>
              <a:t>Advocacy</a:t>
            </a:r>
          </a:p>
        </p:txBody>
      </p:sp>
      <p:sp>
        <p:nvSpPr>
          <p:cNvPr id="13" name="TextBox 12"/>
          <p:cNvSpPr txBox="1"/>
          <p:nvPr/>
        </p:nvSpPr>
        <p:spPr>
          <a:xfrm rot="18834482">
            <a:off x="7086922" y="5196852"/>
            <a:ext cx="1545726" cy="599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2">
                    <a:lumMod val="75000"/>
                  </a:schemeClr>
                </a:solidFill>
                <a:latin typeface="Impact" panose="020B0806030902050204" pitchFamily="34" charset="0"/>
              </a:rPr>
              <a:t>Independent </a:t>
            </a:r>
          </a:p>
          <a:p>
            <a:pPr algn="ctr"/>
            <a:r>
              <a:rPr lang="en-US" sz="1600" b="1" dirty="0">
                <a:solidFill>
                  <a:schemeClr val="bg2">
                    <a:lumMod val="75000"/>
                  </a:schemeClr>
                </a:solidFill>
                <a:latin typeface="Impact" panose="020B0806030902050204" pitchFamily="34" charset="0"/>
              </a:rPr>
              <a:t>Living</a:t>
            </a:r>
          </a:p>
        </p:txBody>
      </p:sp>
    </p:spTree>
    <p:extLst>
      <p:ext uri="{BB962C8B-B14F-4D97-AF65-F5344CB8AC3E}">
        <p14:creationId xmlns:p14="http://schemas.microsoft.com/office/powerpoint/2010/main" val="994697431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Shape 2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00800"/>
            <a:ext cx="9180599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Shape 29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8300" y="0"/>
            <a:ext cx="9180599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Shape 297"/>
          <p:cNvSpPr txBox="1"/>
          <p:nvPr/>
        </p:nvSpPr>
        <p:spPr>
          <a:xfrm>
            <a:off x="2314937" y="127322"/>
            <a:ext cx="6643867" cy="10918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How to Prepare</a:t>
            </a:r>
            <a:r>
              <a:rPr lang="en-US" sz="4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for the Transition</a:t>
            </a:r>
            <a:endParaRPr lang="en-US" sz="44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Shape 298"/>
          <p:cNvSpPr txBox="1"/>
          <p:nvPr/>
        </p:nvSpPr>
        <p:spPr>
          <a:xfrm>
            <a:off x="762000" y="1562161"/>
            <a:ext cx="7696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en-US" sz="2400" dirty="0"/>
              <a:t>Strategies to use in high school:</a:t>
            </a:r>
          </a:p>
          <a:p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/>
              <a:t>Practice self-advocacy with high school teachers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/>
              <a:t>Use executive function strategies to manage assignments independently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/>
              <a:t>Use accommodations to empower rather than enable (ex: how to use extra time correctly)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/>
              <a:t>Have student take responsibility for waking up with an alarm clock, getting dressed independently and appropriately for the weather, making own breakfast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/>
              <a:t>Begin teaching about money management and medication management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/>
              <a:t>Don’t shy away from natural consequences</a:t>
            </a: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9" name="Shape 299"/>
          <p:cNvSpPr txBox="1"/>
          <p:nvPr/>
        </p:nvSpPr>
        <p:spPr>
          <a:xfrm>
            <a:off x="457200" y="6410980"/>
            <a:ext cx="4114800" cy="461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Live. Engage. Achieve. </a:t>
            </a:r>
          </a:p>
        </p:txBody>
      </p:sp>
      <p:sp>
        <p:nvSpPr>
          <p:cNvPr id="300" name="Shape 300"/>
          <p:cNvSpPr txBox="1"/>
          <p:nvPr/>
        </p:nvSpPr>
        <p:spPr>
          <a:xfrm>
            <a:off x="4724400" y="6553200"/>
            <a:ext cx="4038599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0" i="0" u="none" strike="noStrike" cap="none" baseline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800.486.5058   |   ExperienceCLE.com</a:t>
            </a:r>
          </a:p>
        </p:txBody>
      </p:sp>
      <p:pic>
        <p:nvPicPr>
          <p:cNvPr id="301" name="Shape 30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3400" y="397976"/>
            <a:ext cx="1600199" cy="1202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8367689"/>
      </p:ext>
    </p:extLst>
  </p:cSld>
  <p:clrMapOvr>
    <a:masterClrMapping/>
  </p:clrMapOvr>
  <p:transition xmlns:p14="http://schemas.microsoft.com/office/powerpoint/2010/main"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Shape 3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00800"/>
            <a:ext cx="9180577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Shape 3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80577" cy="1295399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Shape 326"/>
          <p:cNvSpPr txBox="1"/>
          <p:nvPr/>
        </p:nvSpPr>
        <p:spPr>
          <a:xfrm>
            <a:off x="2971800" y="0"/>
            <a:ext cx="5638800" cy="121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Questions?</a:t>
            </a:r>
          </a:p>
        </p:txBody>
      </p:sp>
      <p:sp>
        <p:nvSpPr>
          <p:cNvPr id="327" name="Shape 327"/>
          <p:cNvSpPr txBox="1"/>
          <p:nvPr/>
        </p:nvSpPr>
        <p:spPr>
          <a:xfrm>
            <a:off x="762000" y="1981199"/>
            <a:ext cx="7696199" cy="411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8" name="Shape 328"/>
          <p:cNvSpPr txBox="1"/>
          <p:nvPr/>
        </p:nvSpPr>
        <p:spPr>
          <a:xfrm>
            <a:off x="457200" y="6410980"/>
            <a:ext cx="4114800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Live. Engage. Achieve. </a:t>
            </a:r>
          </a:p>
        </p:txBody>
      </p:sp>
      <p:sp>
        <p:nvSpPr>
          <p:cNvPr id="329" name="Shape 329"/>
          <p:cNvSpPr txBox="1"/>
          <p:nvPr/>
        </p:nvSpPr>
        <p:spPr>
          <a:xfrm>
            <a:off x="4724400" y="6553200"/>
            <a:ext cx="4038599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0" i="0" u="none" strike="noStrike" cap="none" baseline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800.486.5058   |   ExperienceCLE.com</a:t>
            </a:r>
          </a:p>
        </p:txBody>
      </p:sp>
      <p:pic>
        <p:nvPicPr>
          <p:cNvPr id="330" name="Shape 3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3400" y="397976"/>
            <a:ext cx="1600199" cy="1202224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Shape 331"/>
          <p:cNvSpPr txBox="1"/>
          <p:nvPr/>
        </p:nvSpPr>
        <p:spPr>
          <a:xfrm>
            <a:off x="914400" y="1981199"/>
            <a:ext cx="7696199" cy="42672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Shape 332"/>
          <p:cNvSpPr txBox="1"/>
          <p:nvPr/>
        </p:nvSpPr>
        <p:spPr>
          <a:xfrm>
            <a:off x="0" y="1676400"/>
            <a:ext cx="9144000" cy="441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" name="Content Placeholder 7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algn="ctr">
              <a:buFont typeface="Arial"/>
              <a:buNone/>
            </a:pPr>
            <a:r>
              <a:rPr lang="en-US" sz="2400" dirty="0"/>
              <a:t>There are many curves ahead, and life after high school can be a little like a roller coaster; scary, fast, exciting, and hopefully fun!</a:t>
            </a:r>
          </a:p>
          <a:p>
            <a:pPr>
              <a:buFont typeface="Arial"/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3599" y="2978672"/>
            <a:ext cx="5036111" cy="335908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Shape 1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00800"/>
            <a:ext cx="9180577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80577" cy="129539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/>
          <p:nvPr/>
        </p:nvSpPr>
        <p:spPr>
          <a:xfrm>
            <a:off x="2971800" y="533400"/>
            <a:ext cx="5638800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Beyond</a:t>
            </a:r>
            <a:r>
              <a:rPr lang="en-US" sz="4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Academics</a:t>
            </a:r>
            <a:endParaRPr lang="en-US" sz="44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Shape 110"/>
          <p:cNvSpPr txBox="1"/>
          <p:nvPr/>
        </p:nvSpPr>
        <p:spPr>
          <a:xfrm>
            <a:off x="762000" y="1981199"/>
            <a:ext cx="7696199" cy="411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1" name="Shape 111"/>
          <p:cNvSpPr txBox="1"/>
          <p:nvPr/>
        </p:nvSpPr>
        <p:spPr>
          <a:xfrm>
            <a:off x="457200" y="6410980"/>
            <a:ext cx="4114800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Live. Engage. Achieve. 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x="4724400" y="6553200"/>
            <a:ext cx="4038599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0" i="0" u="none" strike="noStrike" cap="none" baseline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800.486.5058   |   ExperienceCLE.com</a:t>
            </a:r>
          </a:p>
        </p:txBody>
      </p:sp>
      <p:pic>
        <p:nvPicPr>
          <p:cNvPr id="113" name="Shape 1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3400" y="397976"/>
            <a:ext cx="1600199" cy="1202224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/>
          <p:nvPr/>
        </p:nvSpPr>
        <p:spPr>
          <a:xfrm>
            <a:off x="506988" y="1752600"/>
            <a:ext cx="8166599" cy="4510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62C44"/>
              </a:buClr>
              <a:buSzPct val="25000"/>
              <a:buFont typeface="Arial"/>
              <a:buNone/>
            </a:pPr>
            <a:r>
              <a:rPr lang="en-US" sz="2800" i="1" dirty="0">
                <a:solidFill>
                  <a:srgbClr val="162C44"/>
                </a:solidFill>
              </a:rPr>
              <a:t>Strategies to Prepare for Success after High School: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High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 School is the time to build foundational skills in:</a:t>
            </a:r>
          </a:p>
          <a:p>
            <a:pPr marL="800100" marR="0" lvl="1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Wingdings" panose="05000000000000000000" pitchFamily="2" charset="2"/>
              <a:buChar char="q"/>
            </a:pPr>
            <a:r>
              <a:rPr lang="en-US" sz="2400" baseline="0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Executive</a:t>
            </a:r>
            <a:r>
              <a:rPr lang="en-US" sz="2400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 Function</a:t>
            </a:r>
          </a:p>
          <a:p>
            <a:pPr marL="800100" marR="0" lvl="1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Wingdings" panose="05000000000000000000" pitchFamily="2" charset="2"/>
              <a:buChar char="q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Self-Advocacy</a:t>
            </a:r>
          </a:p>
          <a:p>
            <a:pPr marL="800100" marR="0" lvl="1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Social Skills</a:t>
            </a:r>
          </a:p>
          <a:p>
            <a:pPr marL="800100" marR="0" lvl="1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Wingdings" panose="05000000000000000000" pitchFamily="2" charset="2"/>
              <a:buChar char="q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Independent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+mn-lt"/>
                <a:ea typeface="Helvetica Neue"/>
                <a:cs typeface="Helvetica Neue"/>
                <a:sym typeface="Helvetica Neue"/>
              </a:rPr>
              <a:t> Living Skills</a:t>
            </a:r>
            <a:endParaRPr sz="2400" b="0" i="0" u="none" strike="noStrike" cap="none" baseline="0" dirty="0">
              <a:solidFill>
                <a:schemeClr val="dk1"/>
              </a:solidFill>
              <a:latin typeface="+mn-lt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Shape 3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95400"/>
            <a:ext cx="9181795" cy="5105398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Shape 340"/>
          <p:cNvSpPr txBox="1"/>
          <p:nvPr/>
        </p:nvSpPr>
        <p:spPr>
          <a:xfrm>
            <a:off x="838199" y="2438400"/>
            <a:ext cx="7467601" cy="36811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1" name="Shape 341"/>
          <p:cNvSpPr txBox="1"/>
          <p:nvPr/>
        </p:nvSpPr>
        <p:spPr>
          <a:xfrm>
            <a:off x="2971800" y="304800"/>
            <a:ext cx="56388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 dirty="0">
                <a:solidFill>
                  <a:srgbClr val="17537A"/>
                </a:solidFill>
                <a:latin typeface="Arial"/>
                <a:ea typeface="Arial"/>
                <a:cs typeface="Arial"/>
                <a:sym typeface="Arial"/>
              </a:rPr>
              <a:t>Thank You! </a:t>
            </a:r>
          </a:p>
        </p:txBody>
      </p:sp>
      <p:sp>
        <p:nvSpPr>
          <p:cNvPr id="342" name="Shape 342"/>
          <p:cNvSpPr txBox="1"/>
          <p:nvPr/>
        </p:nvSpPr>
        <p:spPr>
          <a:xfrm>
            <a:off x="4724400" y="6553200"/>
            <a:ext cx="4038599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0" i="0" u="none" strike="noStrike" cap="none" baseline="0" dirty="0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800.486.5058   |   ExperienceCLE.com</a:t>
            </a:r>
          </a:p>
        </p:txBody>
      </p:sp>
      <p:sp>
        <p:nvSpPr>
          <p:cNvPr id="343" name="Shape 343"/>
          <p:cNvSpPr txBox="1"/>
          <p:nvPr/>
        </p:nvSpPr>
        <p:spPr>
          <a:xfrm>
            <a:off x="457200" y="6410980"/>
            <a:ext cx="4114800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Live. Engage. Achieve. </a:t>
            </a:r>
          </a:p>
        </p:txBody>
      </p:sp>
      <p:pic>
        <p:nvPicPr>
          <p:cNvPr id="344" name="Shape 3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3400" y="397976"/>
            <a:ext cx="1600199" cy="12022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-257175" y="3079471"/>
            <a:ext cx="9477577" cy="1821141"/>
          </a:xfrm>
          <a:prstGeom prst="rect">
            <a:avLst/>
          </a:prstGeom>
          <a:solidFill>
            <a:schemeClr val="accent3">
              <a:lumMod val="75000"/>
              <a:alpha val="5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Shape 346"/>
          <p:cNvSpPr txBox="1">
            <a:spLocks/>
          </p:cNvSpPr>
          <p:nvPr/>
        </p:nvSpPr>
        <p:spPr>
          <a:xfrm>
            <a:off x="381000" y="3163213"/>
            <a:ext cx="8229600" cy="1141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algn="ctr">
              <a:lnSpc>
                <a:spcPct val="90000"/>
              </a:lnSpc>
              <a:spcBef>
                <a:spcPts val="80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2000" dirty="0">
                <a:solidFill>
                  <a:schemeClr val="bg1"/>
                </a:solidFill>
              </a:rPr>
              <a:t>Janet Price (800) 486-5058</a:t>
            </a:r>
          </a:p>
          <a:p>
            <a:pPr algn="ctr">
              <a:lnSpc>
                <a:spcPct val="90000"/>
              </a:lnSpc>
              <a:spcBef>
                <a:spcPts val="80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2000" dirty="0">
                <a:solidFill>
                  <a:schemeClr val="bg1"/>
                </a:solidFill>
              </a:rPr>
              <a:t>JaPrice@ExperienceCLE.com </a:t>
            </a:r>
          </a:p>
          <a:p>
            <a:pPr algn="ctr">
              <a:lnSpc>
                <a:spcPct val="90000"/>
              </a:lnSpc>
              <a:spcBef>
                <a:spcPts val="80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2000" dirty="0">
                <a:solidFill>
                  <a:schemeClr val="bg1"/>
                </a:solidFill>
              </a:rPr>
              <a:t>www.ExperienceCLE.com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Shape 1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00800"/>
            <a:ext cx="9180577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80577" cy="129539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 txBox="1"/>
          <p:nvPr/>
        </p:nvSpPr>
        <p:spPr>
          <a:xfrm>
            <a:off x="2971800" y="533400"/>
            <a:ext cx="5638800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dirty="0">
                <a:solidFill>
                  <a:schemeClr val="lt1"/>
                </a:solidFill>
              </a:rPr>
              <a:t>Participant Outcomes</a:t>
            </a:r>
            <a:endParaRPr lang="en-US" sz="44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Shape 123"/>
          <p:cNvSpPr txBox="1"/>
          <p:nvPr/>
        </p:nvSpPr>
        <p:spPr>
          <a:xfrm>
            <a:off x="762000" y="1981199"/>
            <a:ext cx="7696199" cy="411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4" name="Shape 124"/>
          <p:cNvSpPr txBox="1"/>
          <p:nvPr/>
        </p:nvSpPr>
        <p:spPr>
          <a:xfrm>
            <a:off x="457200" y="6410980"/>
            <a:ext cx="4114800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Live. Engage. Achieve. 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x="4724400" y="6553200"/>
            <a:ext cx="4038599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0" i="0" u="none" strike="noStrike" cap="none" baseline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800.486.5058   |   ExperienceCLE.com</a:t>
            </a:r>
          </a:p>
        </p:txBody>
      </p:sp>
      <p:pic>
        <p:nvPicPr>
          <p:cNvPr id="126" name="Shape 1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3400" y="397976"/>
            <a:ext cx="1600199" cy="1202224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 txBox="1"/>
          <p:nvPr/>
        </p:nvSpPr>
        <p:spPr>
          <a:xfrm>
            <a:off x="335175" y="1790699"/>
            <a:ext cx="8275425" cy="4267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Noto Symbol"/>
              <a:buNone/>
            </a:pPr>
            <a:r>
              <a:rPr lang="en-US" sz="2800" b="0" i="1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</a:t>
            </a:r>
            <a:r>
              <a:rPr lang="en-US" sz="28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will </a:t>
            </a:r>
            <a:r>
              <a:rPr lang="en-US" sz="2800" i="1" dirty="0">
                <a:solidFill>
                  <a:schemeClr val="dk1"/>
                </a:solidFill>
              </a:rPr>
              <a:t>l</a:t>
            </a:r>
            <a:r>
              <a:rPr lang="en-US" sz="28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earn</a:t>
            </a:r>
            <a:r>
              <a:rPr lang="en-US" sz="24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952500" marR="0" lvl="1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Wingdings" panose="05000000000000000000" pitchFamily="2" charset="2"/>
              <a:buChar char="q"/>
            </a:pPr>
            <a:r>
              <a:rPr lang="en-US" sz="2400" baseline="0" dirty="0">
                <a:solidFill>
                  <a:schemeClr val="dk1"/>
                </a:solidFill>
              </a:rPr>
              <a:t>What</a:t>
            </a:r>
            <a:r>
              <a:rPr lang="en-US" sz="2400" dirty="0">
                <a:solidFill>
                  <a:schemeClr val="dk1"/>
                </a:solidFill>
              </a:rPr>
              <a:t> is Executive Function?</a:t>
            </a:r>
          </a:p>
          <a:p>
            <a:pPr marL="952500" marR="0" lvl="1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Wingdings" panose="05000000000000000000" pitchFamily="2" charset="2"/>
              <a:buChar char="q"/>
            </a:pPr>
            <a:r>
              <a:rPr lang="en-US" sz="2400" b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</a:t>
            </a:r>
            <a:r>
              <a:rPr lang="en-US" sz="2400" b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are som</a:t>
            </a:r>
            <a:r>
              <a:rPr lang="en-US" sz="2400" dirty="0">
                <a:solidFill>
                  <a:schemeClr val="dk1"/>
                </a:solidFill>
              </a:rPr>
              <a:t>e strategies to address Executive Function?</a:t>
            </a:r>
          </a:p>
          <a:p>
            <a:pPr marL="952500" marR="0" lvl="1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dk1"/>
                </a:solidFill>
              </a:rPr>
              <a:t>Why is Self-Advocacy important, and how can we promote it?</a:t>
            </a:r>
          </a:p>
          <a:p>
            <a:pPr marL="952500" marR="0" lvl="1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dk1"/>
                </a:solidFill>
              </a:rPr>
              <a:t>How do college supports differ from high school?</a:t>
            </a:r>
          </a:p>
          <a:p>
            <a:pPr marL="952500" marR="0" lvl="1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dk1"/>
                </a:solidFill>
              </a:rPr>
              <a:t>Social skills to practice in high school</a:t>
            </a:r>
          </a:p>
          <a:p>
            <a:pPr marL="952500" marR="0" lvl="1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dk1"/>
                </a:solidFill>
              </a:rPr>
              <a:t>Independent living skills to practice in high school</a:t>
            </a:r>
          </a:p>
          <a:p>
            <a:pPr marL="952500" marR="0" lvl="1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dk1"/>
              </a:solidFill>
            </a:endParaRPr>
          </a:p>
          <a:p>
            <a:pPr marL="952500" marR="0" lvl="1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Wingdings" panose="05000000000000000000" pitchFamily="2" charset="2"/>
              <a:buChar char="q"/>
            </a:pPr>
            <a:endParaRPr sz="2400" b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Shape 1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00800"/>
            <a:ext cx="9180599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80599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 txBox="1"/>
          <p:nvPr/>
        </p:nvSpPr>
        <p:spPr>
          <a:xfrm>
            <a:off x="2971800" y="533400"/>
            <a:ext cx="5638800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</a:t>
            </a:r>
            <a:r>
              <a:rPr lang="en-US" sz="4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is CLE?</a:t>
            </a:r>
            <a:endParaRPr lang="en-US" sz="44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Shape 136"/>
          <p:cNvSpPr txBox="1"/>
          <p:nvPr/>
        </p:nvSpPr>
        <p:spPr>
          <a:xfrm>
            <a:off x="762000" y="1981199"/>
            <a:ext cx="7696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7" name="Shape 137"/>
          <p:cNvSpPr txBox="1"/>
          <p:nvPr/>
        </p:nvSpPr>
        <p:spPr>
          <a:xfrm>
            <a:off x="457200" y="6410980"/>
            <a:ext cx="4114800" cy="461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Live. Engage. Achieve. 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x="4724400" y="6553200"/>
            <a:ext cx="4038599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0" i="0" u="none" strike="noStrike" cap="none" baseline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800.486.5058   |   ExperienceCLE.com</a:t>
            </a:r>
          </a:p>
        </p:txBody>
      </p:sp>
      <p:pic>
        <p:nvPicPr>
          <p:cNvPr id="139" name="Shape 1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3400" y="397976"/>
            <a:ext cx="1600199" cy="120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 txBox="1"/>
          <p:nvPr/>
        </p:nvSpPr>
        <p:spPr>
          <a:xfrm>
            <a:off x="914400" y="1828801"/>
            <a:ext cx="7696199" cy="44195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en-US" sz="2800" i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rPr>
              <a:t>A post-secondary program that provides:</a:t>
            </a:r>
          </a:p>
          <a:p>
            <a:pPr marL="342900" lvl="0" indent="-342900" defTabSz="457200">
              <a:spcBef>
                <a:spcPts val="10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sz="24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rPr>
              <a:t>Temporary support in transition to life after high school while pursuing academic interests</a:t>
            </a:r>
          </a:p>
          <a:p>
            <a:pPr marL="342900" lvl="0" indent="-342900" defTabSz="457200">
              <a:spcBef>
                <a:spcPts val="10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sz="24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rPr>
              <a:t>Assistance in areas that commonly affect success for college students, including living and social supports</a:t>
            </a:r>
          </a:p>
          <a:p>
            <a:pPr marL="342900" lvl="0" indent="-342900" defTabSz="457200">
              <a:spcBef>
                <a:spcPts val="10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sz="24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rPr>
              <a:t>Guidance to meet goals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Shape 1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95400"/>
            <a:ext cx="9181795" cy="5105398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 txBox="1"/>
          <p:nvPr/>
        </p:nvSpPr>
        <p:spPr>
          <a:xfrm>
            <a:off x="838199" y="2438400"/>
            <a:ext cx="7467601" cy="36811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9" name="Shape 149"/>
          <p:cNvSpPr txBox="1"/>
          <p:nvPr/>
        </p:nvSpPr>
        <p:spPr>
          <a:xfrm>
            <a:off x="2971800" y="304800"/>
            <a:ext cx="56388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 dirty="0">
                <a:solidFill>
                  <a:srgbClr val="17537A"/>
                </a:solidFill>
                <a:latin typeface="Arial"/>
                <a:ea typeface="Arial"/>
                <a:cs typeface="Arial"/>
                <a:sym typeface="Arial"/>
              </a:rPr>
              <a:t>Where are we? </a:t>
            </a:r>
          </a:p>
        </p:txBody>
      </p:sp>
      <p:sp>
        <p:nvSpPr>
          <p:cNvPr id="150" name="Shape 150"/>
          <p:cNvSpPr txBox="1"/>
          <p:nvPr/>
        </p:nvSpPr>
        <p:spPr>
          <a:xfrm>
            <a:off x="4724400" y="6553200"/>
            <a:ext cx="4038599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0" i="0" u="none" strike="noStrike" cap="none" baseline="0" dirty="0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800.486.5058   |   ExperienceCLE.com</a:t>
            </a:r>
          </a:p>
        </p:txBody>
      </p:sp>
      <p:sp>
        <p:nvSpPr>
          <p:cNvPr id="151" name="Shape 151"/>
          <p:cNvSpPr txBox="1"/>
          <p:nvPr/>
        </p:nvSpPr>
        <p:spPr>
          <a:xfrm>
            <a:off x="457200" y="6410980"/>
            <a:ext cx="4114800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Live. Engage. Achieve. </a:t>
            </a:r>
          </a:p>
        </p:txBody>
      </p:sp>
      <p:pic>
        <p:nvPicPr>
          <p:cNvPr id="152" name="Shape 1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3400" y="397976"/>
            <a:ext cx="1600199" cy="1202224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 txBox="1"/>
          <p:nvPr/>
        </p:nvSpPr>
        <p:spPr>
          <a:xfrm>
            <a:off x="838199" y="1752600"/>
            <a:ext cx="7467601" cy="43669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Shape 154"/>
          <p:cNvPicPr preferRelativeResize="0"/>
          <p:nvPr/>
        </p:nvPicPr>
        <p:blipFill rotWithShape="1">
          <a:blip r:embed="rId5">
            <a:alphaModFix/>
          </a:blip>
          <a:srcRect l="21351" t="20901" b="33220"/>
          <a:stretch/>
        </p:blipFill>
        <p:spPr>
          <a:xfrm>
            <a:off x="399875" y="1600200"/>
            <a:ext cx="8382046" cy="4632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Shape 1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00800"/>
            <a:ext cx="9180577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80577" cy="129539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 txBox="1"/>
          <p:nvPr/>
        </p:nvSpPr>
        <p:spPr>
          <a:xfrm>
            <a:off x="2971800" y="533400"/>
            <a:ext cx="5638800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Why</a:t>
            </a:r>
            <a:r>
              <a:rPr lang="en-US" sz="4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Do We Do It?</a:t>
            </a:r>
            <a:endParaRPr lang="en-US" sz="44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Shape 123"/>
          <p:cNvSpPr txBox="1"/>
          <p:nvPr/>
        </p:nvSpPr>
        <p:spPr>
          <a:xfrm>
            <a:off x="762000" y="1981199"/>
            <a:ext cx="7696199" cy="411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4" name="Shape 124"/>
          <p:cNvSpPr txBox="1"/>
          <p:nvPr/>
        </p:nvSpPr>
        <p:spPr>
          <a:xfrm>
            <a:off x="457200" y="6410980"/>
            <a:ext cx="4114800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Live. Engage. Achieve. 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x="4724400" y="6553200"/>
            <a:ext cx="4038599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0" i="0" u="none" strike="noStrike" cap="none" baseline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800.486.5058   |   ExperienceCLE.com</a:t>
            </a:r>
          </a:p>
        </p:txBody>
      </p:sp>
      <p:pic>
        <p:nvPicPr>
          <p:cNvPr id="126" name="Shape 1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3400" y="397976"/>
            <a:ext cx="1600199" cy="1202224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 txBox="1"/>
          <p:nvPr/>
        </p:nvSpPr>
        <p:spPr>
          <a:xfrm>
            <a:off x="335175" y="1790699"/>
            <a:ext cx="7696199" cy="4267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85800" lvl="0" indent="-342900" defTabSz="457200">
              <a:buClr>
                <a:srgbClr val="162C44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400" kern="1200" dirty="0">
                <a:solidFill>
                  <a:srgbClr val="162C44"/>
                </a:solidFill>
                <a:latin typeface="+mn-lt"/>
              </a:rPr>
              <a:t>25% of students at CLE have previously tried college &amp; determined more support was needed</a:t>
            </a:r>
          </a:p>
          <a:p>
            <a:pPr marL="736600" lvl="0" indent="-342900" defTabSz="457200">
              <a:spcBef>
                <a:spcPts val="160"/>
              </a:spcBef>
              <a:buClr>
                <a:prstClr val="black"/>
              </a:buClr>
              <a:buSzPct val="80000"/>
              <a:buFont typeface="Wingdings" panose="05000000000000000000" pitchFamily="2" charset="2"/>
              <a:buChar char="q"/>
            </a:pPr>
            <a:endParaRPr lang="en-US" sz="2400" kern="1200" dirty="0">
              <a:solidFill>
                <a:srgbClr val="162C44"/>
              </a:solidFill>
              <a:latin typeface="+mn-lt"/>
            </a:endParaRPr>
          </a:p>
          <a:p>
            <a:pPr marL="685800" lvl="0" indent="-342900" defTabSz="457200">
              <a:spcBef>
                <a:spcPts val="480"/>
              </a:spcBef>
              <a:buClr>
                <a:srgbClr val="162C44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400" kern="1200" dirty="0">
                <a:solidFill>
                  <a:srgbClr val="162C44"/>
                </a:solidFill>
                <a:latin typeface="+mn-lt"/>
              </a:rPr>
              <a:t>Students lack exposure to the higher education model, systems, and culture</a:t>
            </a:r>
          </a:p>
          <a:p>
            <a:pPr marL="736600" lvl="0" indent="-342900" defTabSz="457200">
              <a:spcBef>
                <a:spcPts val="160"/>
              </a:spcBef>
              <a:buClr>
                <a:prstClr val="black"/>
              </a:buClr>
              <a:buSzPct val="80000"/>
              <a:buFont typeface="Wingdings" panose="05000000000000000000" pitchFamily="2" charset="2"/>
              <a:buChar char="q"/>
            </a:pPr>
            <a:endParaRPr lang="en-US" sz="2400" kern="1200" dirty="0">
              <a:solidFill>
                <a:srgbClr val="162C44"/>
              </a:solidFill>
              <a:latin typeface="+mn-lt"/>
            </a:endParaRPr>
          </a:p>
          <a:p>
            <a:pPr marL="685800" lvl="0" indent="-342900" defTabSz="457200">
              <a:spcBef>
                <a:spcPts val="480"/>
              </a:spcBef>
              <a:buClr>
                <a:srgbClr val="162C44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400" kern="1200" dirty="0">
                <a:solidFill>
                  <a:srgbClr val="162C44"/>
                </a:solidFill>
                <a:latin typeface="+mn-lt"/>
              </a:rPr>
              <a:t>Independent living and social skills influence classroom success</a:t>
            </a:r>
          </a:p>
          <a:p>
            <a:pPr marL="736600" lvl="0" indent="-342900" defTabSz="457200">
              <a:spcBef>
                <a:spcPts val="160"/>
              </a:spcBef>
              <a:buClr>
                <a:prstClr val="black"/>
              </a:buClr>
              <a:buSzPct val="80000"/>
              <a:buFont typeface="Wingdings" panose="05000000000000000000" pitchFamily="2" charset="2"/>
              <a:buChar char="q"/>
            </a:pPr>
            <a:endParaRPr lang="en-US" sz="2400" kern="1200" dirty="0">
              <a:solidFill>
                <a:srgbClr val="162C44"/>
              </a:solidFill>
              <a:latin typeface="+mn-lt"/>
            </a:endParaRPr>
          </a:p>
          <a:p>
            <a:pPr marL="685800" lvl="0" indent="-342900" defTabSz="457200">
              <a:spcBef>
                <a:spcPts val="480"/>
              </a:spcBef>
              <a:buClr>
                <a:srgbClr val="162C44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400" kern="1200" dirty="0">
                <a:solidFill>
                  <a:srgbClr val="162C44"/>
                </a:solidFill>
                <a:latin typeface="+mn-lt"/>
              </a:rPr>
              <a:t>Self-determined students are most likely to live outside of their parents’ home successfully</a:t>
            </a:r>
          </a:p>
          <a:p>
            <a:pPr marL="609600" lvl="1" defTabSz="457200">
              <a:spcBef>
                <a:spcPts val="480"/>
              </a:spcBef>
              <a:buClr>
                <a:prstClr val="black"/>
              </a:buClr>
              <a:buSzPct val="80000"/>
            </a:pPr>
            <a:endParaRPr lang="en-US" sz="2400" kern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8782808"/>
      </p:ext>
    </p:extLst>
  </p:cSld>
  <p:clrMapOvr>
    <a:masterClrMapping/>
  </p:clrMapOvr>
  <p:transition xmlns:p14="http://schemas.microsoft.com/office/powerpoint/2010/main"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Shape 1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00800"/>
            <a:ext cx="9180577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80577" cy="129539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 txBox="1"/>
          <p:nvPr/>
        </p:nvSpPr>
        <p:spPr>
          <a:xfrm>
            <a:off x="2971800" y="533400"/>
            <a:ext cx="5638800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</a:t>
            </a:r>
            <a:r>
              <a:rPr lang="en-US" sz="4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Do We Do?</a:t>
            </a:r>
            <a:endParaRPr lang="en-US" sz="44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Shape 123"/>
          <p:cNvSpPr txBox="1"/>
          <p:nvPr/>
        </p:nvSpPr>
        <p:spPr>
          <a:xfrm>
            <a:off x="762000" y="1981199"/>
            <a:ext cx="7696199" cy="411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4" name="Shape 124"/>
          <p:cNvSpPr txBox="1"/>
          <p:nvPr/>
        </p:nvSpPr>
        <p:spPr>
          <a:xfrm>
            <a:off x="457200" y="6410980"/>
            <a:ext cx="4114800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Live. Engage. Achieve. 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x="4724400" y="6553200"/>
            <a:ext cx="4038599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0" i="0" u="none" strike="noStrike" cap="none" baseline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800.486.5058   |   ExperienceCLE.com</a:t>
            </a:r>
          </a:p>
        </p:txBody>
      </p:sp>
      <p:pic>
        <p:nvPicPr>
          <p:cNvPr id="126" name="Shape 1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3400" y="397976"/>
            <a:ext cx="1600199" cy="1202224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 txBox="1"/>
          <p:nvPr/>
        </p:nvSpPr>
        <p:spPr>
          <a:xfrm>
            <a:off x="335175" y="1790699"/>
            <a:ext cx="7696199" cy="4267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en-US" sz="2800" i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rPr>
              <a:t>We meet you where you are, providing individualized post-secondary instruction and guidance in:</a:t>
            </a:r>
          </a:p>
          <a:p>
            <a:pPr marL="342900" lvl="0" indent="-342900" defTabSz="457200">
              <a:spcBef>
                <a:spcPts val="10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sz="24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rPr>
              <a:t>Academics</a:t>
            </a:r>
          </a:p>
          <a:p>
            <a:pPr marL="342900" lvl="0" indent="-342900" defTabSz="457200">
              <a:spcBef>
                <a:spcPts val="10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sz="24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rPr>
              <a:t>Social Skills</a:t>
            </a:r>
          </a:p>
          <a:p>
            <a:pPr marL="342900" lvl="0" indent="-342900" defTabSz="457200">
              <a:spcBef>
                <a:spcPts val="10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sz="24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rPr>
              <a:t>Independent Living Skills</a:t>
            </a:r>
          </a:p>
          <a:p>
            <a:pPr marL="342900" lvl="0" indent="-342900" defTabSz="457200">
              <a:spcBef>
                <a:spcPts val="10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sz="24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rPr>
              <a:t>Career Development</a:t>
            </a:r>
          </a:p>
          <a:p>
            <a:pPr marL="285750" lvl="0" indent="-285750" defTabSz="457200">
              <a:spcBef>
                <a:spcPts val="1000"/>
              </a:spcBef>
              <a:buSzPct val="80000"/>
              <a:buFont typeface="Wingdings" panose="05000000000000000000" pitchFamily="2" charset="2"/>
              <a:buChar char="q"/>
            </a:pPr>
            <a:endParaRPr lang="en-US" sz="1800" kern="1200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510441"/>
      </p:ext>
    </p:extLst>
  </p:cSld>
  <p:clrMapOvr>
    <a:masterClrMapping/>
  </p:clrMapOvr>
  <p:transition xmlns:p14="http://schemas.microsoft.com/office/powerpoint/2010/main"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Shape 1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00800"/>
            <a:ext cx="9180577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80577" cy="1295399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Shape 190"/>
          <p:cNvSpPr txBox="1"/>
          <p:nvPr/>
        </p:nvSpPr>
        <p:spPr>
          <a:xfrm>
            <a:off x="2666999" y="196770"/>
            <a:ext cx="5943601" cy="10224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Backwards</a:t>
            </a:r>
            <a:r>
              <a:rPr lang="en-US" sz="3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Planning for Future Goals</a:t>
            </a:r>
            <a:endParaRPr lang="en-US" sz="36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Shape 191"/>
          <p:cNvSpPr txBox="1"/>
          <p:nvPr/>
        </p:nvSpPr>
        <p:spPr>
          <a:xfrm>
            <a:off x="762000" y="1981199"/>
            <a:ext cx="7696199" cy="411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2" name="Shape 192"/>
          <p:cNvSpPr txBox="1"/>
          <p:nvPr/>
        </p:nvSpPr>
        <p:spPr>
          <a:xfrm>
            <a:off x="457200" y="6410980"/>
            <a:ext cx="4114800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Live. Engage. Achieve. </a:t>
            </a:r>
          </a:p>
        </p:txBody>
      </p:sp>
      <p:sp>
        <p:nvSpPr>
          <p:cNvPr id="193" name="Shape 193"/>
          <p:cNvSpPr txBox="1"/>
          <p:nvPr/>
        </p:nvSpPr>
        <p:spPr>
          <a:xfrm>
            <a:off x="4724400" y="6553200"/>
            <a:ext cx="4038599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0" i="0" u="none" strike="noStrike" cap="none" baseline="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800.486.5058   |   ExperienceCLE.com</a:t>
            </a:r>
          </a:p>
        </p:txBody>
      </p:sp>
      <p:pic>
        <p:nvPicPr>
          <p:cNvPr id="194" name="Shape 19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3400" y="397976"/>
            <a:ext cx="1600199" cy="1202224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Shape 195"/>
          <p:cNvSpPr txBox="1"/>
          <p:nvPr/>
        </p:nvSpPr>
        <p:spPr>
          <a:xfrm>
            <a:off x="914400" y="1981199"/>
            <a:ext cx="7696199" cy="42672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Shape 196"/>
          <p:cNvSpPr txBox="1"/>
          <p:nvPr/>
        </p:nvSpPr>
        <p:spPr>
          <a:xfrm>
            <a:off x="457200" y="1676399"/>
            <a:ext cx="8305799" cy="4419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en-US" sz="2800" i="1" dirty="0"/>
              <a:t>Backwards Planning/Backwards Design – concept in curriculum development by </a:t>
            </a:r>
            <a:r>
              <a:rPr lang="en-US" sz="2800" i="1" dirty="0" err="1"/>
              <a:t>McTighe</a:t>
            </a:r>
            <a:r>
              <a:rPr lang="en-US" sz="2800" i="1" dirty="0"/>
              <a:t> and Wiggins.</a:t>
            </a:r>
          </a:p>
          <a:p>
            <a:endParaRPr lang="en-US" sz="2400" dirty="0"/>
          </a:p>
          <a:p>
            <a:r>
              <a:rPr lang="en-US" sz="2400" dirty="0"/>
              <a:t>Thinking Backwards: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What is the end goal?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What assessment will show the goal has been met?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What are the steps that the student will need to get there?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1412</TotalTime>
  <Words>2041</Words>
  <Application>Microsoft Macintosh PowerPoint</Application>
  <PresentationFormat>On-screen Show (4:3)</PresentationFormat>
  <Paragraphs>306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College Living Experience: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 Kienzle</dc:creator>
  <cp:lastModifiedBy>Office 2004 Test Drive User</cp:lastModifiedBy>
  <cp:revision>65</cp:revision>
  <dcterms:modified xsi:type="dcterms:W3CDTF">2016-11-01T13:29:45Z</dcterms:modified>
</cp:coreProperties>
</file>